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7" r:id="rId4"/>
    <p:sldId id="258" r:id="rId5"/>
    <p:sldId id="259" r:id="rId6"/>
    <p:sldId id="270" r:id="rId7"/>
    <p:sldId id="271" r:id="rId8"/>
    <p:sldId id="260" r:id="rId9"/>
    <p:sldId id="261" r:id="rId10"/>
    <p:sldId id="263" r:id="rId11"/>
    <p:sldId id="264" r:id="rId12"/>
    <p:sldId id="265" r:id="rId13"/>
    <p:sldId id="266" r:id="rId14"/>
    <p:sldId id="267" r:id="rId15"/>
    <p:sldId id="268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DEFB"/>
    <a:srgbClr val="336600"/>
    <a:srgbClr val="008000"/>
    <a:srgbClr val="0099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AC030E-9278-465A-A505-4F8D14CF4150}" type="datetimeFigureOut">
              <a:rPr lang="ru-RU"/>
              <a:pPr>
                <a:defRPr/>
              </a:pPr>
              <a:t>19.09.2018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57B9E-B7D3-4B18-BB6A-595D6EF03D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680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2A8F3-77F4-471B-9C6E-B7B6E5C3CF11}" type="datetimeFigureOut">
              <a:rPr lang="ru-RU"/>
              <a:pPr>
                <a:defRPr/>
              </a:pPr>
              <a:t>19.09.2018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8CED8D-372D-4D21-9247-BB8786F11D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80563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B25FA-AFC7-4665-ADF9-28B94C091020}" type="datetimeFigureOut">
              <a:rPr lang="ru-RU"/>
              <a:pPr>
                <a:defRPr/>
              </a:pPr>
              <a:t>19.09.2018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46768-3940-4B9E-9DF1-3BC24D0B94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03160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E1924-0C77-4AF2-97F4-CEBD316F7744}" type="datetimeFigureOut">
              <a:rPr lang="ru-RU"/>
              <a:pPr>
                <a:defRPr/>
              </a:pPr>
              <a:t>19.09.2018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01570F-CF91-4B99-BBC3-E326F71E05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37265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0271EA-A342-4EDD-BDED-F0E8737B3F2F}" type="datetimeFigureOut">
              <a:rPr lang="ru-RU"/>
              <a:pPr>
                <a:defRPr/>
              </a:pPr>
              <a:t>19.09.2018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7FDCA-4E4B-42FF-BBD4-FEAF71B63D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14260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78A349-77D5-4AE1-BF28-AA603969416F}" type="datetimeFigureOut">
              <a:rPr lang="ru-RU"/>
              <a:pPr>
                <a:defRPr/>
              </a:pPr>
              <a:t>19.09.2018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7F95DB-A439-4393-A94B-400BD53DA5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9309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90CA9-BF32-4A5A-9808-B8EFADC15474}" type="datetimeFigureOut">
              <a:rPr lang="ru-RU"/>
              <a:pPr>
                <a:defRPr/>
              </a:pPr>
              <a:t>19.09.2018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6C236A-0796-4487-B8A2-6FCF227B0C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95139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293B56-730D-425F-9A5A-7A58F4CA6EB6}" type="datetimeFigureOut">
              <a:rPr lang="ru-RU"/>
              <a:pPr>
                <a:defRPr/>
              </a:pPr>
              <a:t>19.09.2018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9D1AE-6814-4224-B147-07E01A796B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15212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1908EB-D678-4DAC-824D-81EB815CE02D}" type="datetimeFigureOut">
              <a:rPr lang="ru-RU"/>
              <a:pPr>
                <a:defRPr/>
              </a:pPr>
              <a:t>19.09.2018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139AF-E12A-4796-81C8-1F1E9A7EF6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14678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6EA7BB-3521-4C26-A2E0-26100DA87DB3}" type="datetimeFigureOut">
              <a:rPr lang="ru-RU"/>
              <a:pPr>
                <a:defRPr/>
              </a:pPr>
              <a:t>19.09.2018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02A540-CF88-4CCA-9671-4154D97211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5850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820D68-2F1D-4094-8ECE-FD1BFF150F87}" type="datetimeFigureOut">
              <a:rPr lang="ru-RU"/>
              <a:pPr>
                <a:defRPr/>
              </a:pPr>
              <a:t>19.09.2018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FEB358-5680-43AD-98A2-BD15BE0C0C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5921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8AA5E42-1240-4614-B496-7549C313BFEF}" type="datetimeFigureOut">
              <a:rPr lang="ru-RU"/>
              <a:pPr>
                <a:defRPr/>
              </a:pPr>
              <a:t>19.09.2018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9ECA897-F4C8-44DF-B392-49394C8F8F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mmekourdukova.livejournal.com/236463.html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28625" y="214313"/>
            <a:ext cx="578167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+mn-lt"/>
              <a:cs typeface="Aharoni" pitchFamily="2" charset="-79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14323" y="476672"/>
            <a:ext cx="6912769" cy="24314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kern="0" spc="300" dirty="0">
                <a:ln w="11430" cmpd="sng">
                  <a:noFill/>
                  <a:prstDash val="solid"/>
                  <a:miter lim="800000"/>
                </a:ln>
                <a:solidFill>
                  <a:srgbClr val="5DCEAF">
                    <a:lumMod val="50000"/>
                  </a:srgbClr>
                </a:solidFill>
                <a:effectLst>
                  <a:glow rad="45500">
                    <a:srgbClr val="4E67C8">
                      <a:satMod val="220000"/>
                      <a:alpha val="35000"/>
                    </a:srgbClr>
                  </a:glo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Творческий проект </a:t>
            </a:r>
            <a:r>
              <a:rPr lang="ru-RU" sz="4400" b="1" kern="0" spc="300" dirty="0">
                <a:ln w="11430" cmpd="sng">
                  <a:noFill/>
                  <a:prstDash val="solid"/>
                  <a:miter lim="800000"/>
                </a:ln>
                <a:solidFill>
                  <a:srgbClr val="5DCEAF">
                    <a:lumMod val="50000"/>
                  </a:srgbClr>
                </a:solidFill>
                <a:effectLst>
                  <a:glow rad="45500">
                    <a:srgbClr val="4E67C8">
                      <a:satMod val="220000"/>
                      <a:alpha val="35000"/>
                    </a:srgbClr>
                  </a:glo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4400" b="1" kern="0" spc="300" dirty="0">
                <a:ln w="11430" cmpd="sng">
                  <a:noFill/>
                  <a:prstDash val="solid"/>
                  <a:miter lim="800000"/>
                </a:ln>
                <a:solidFill>
                  <a:srgbClr val="5DCEAF">
                    <a:lumMod val="50000"/>
                  </a:srgbClr>
                </a:solidFill>
                <a:effectLst>
                  <a:glow rad="45500">
                    <a:srgbClr val="4E67C8">
                      <a:satMod val="220000"/>
                      <a:alpha val="35000"/>
                    </a:srgbClr>
                  </a:glow>
                </a:effectLst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4000" b="1" kern="0" spc="300" dirty="0" smtClean="0">
                <a:ln w="11430" cmpd="sng">
                  <a:noFill/>
                  <a:prstDash val="solid"/>
                  <a:miter lim="800000"/>
                </a:ln>
                <a:solidFill>
                  <a:srgbClr val="5DCEAF">
                    <a:lumMod val="50000"/>
                  </a:srgbClr>
                </a:solidFill>
                <a:effectLst>
                  <a:glow rad="45500">
                    <a:srgbClr val="4E67C8">
                      <a:satMod val="220000"/>
                      <a:alpha val="35000"/>
                    </a:srgbClr>
                  </a:glo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Икона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u="sng" dirty="0" smtClean="0">
                <a:hlinkClick r:id="rId3"/>
              </a:rPr>
              <a:t>Трилетствующая</a:t>
            </a:r>
            <a:endParaRPr lang="ru-RU" sz="4000" b="1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kern="0" spc="300" dirty="0" smtClean="0">
                <a:ln w="11430" cmpd="sng">
                  <a:noFill/>
                  <a:prstDash val="solid"/>
                  <a:miter lim="800000"/>
                </a:ln>
                <a:solidFill>
                  <a:srgbClr val="5DCEAF">
                    <a:lumMod val="50000"/>
                  </a:srgbClr>
                </a:solidFill>
                <a:effectLst>
                  <a:glow rad="45500">
                    <a:srgbClr val="4E67C8">
                      <a:satMod val="220000"/>
                      <a:alpha val="35000"/>
                    </a:srgbClr>
                  </a:glo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800" b="1" kern="0" spc="300" dirty="0" smtClean="0">
                <a:ln w="11430" cmpd="sng">
                  <a:noFill/>
                  <a:prstDash val="solid"/>
                  <a:miter lim="800000"/>
                </a:ln>
                <a:solidFill>
                  <a:srgbClr val="5DCEAF">
                    <a:lumMod val="50000"/>
                  </a:srgbClr>
                </a:solidFill>
                <a:effectLst>
                  <a:glow rad="45500">
                    <a:srgbClr val="4E67C8">
                      <a:satMod val="220000"/>
                      <a:alpha val="35000"/>
                    </a:srgbClr>
                  </a:glo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(</a:t>
            </a:r>
            <a:r>
              <a:rPr lang="ru-RU" sz="2800" b="1" kern="0" spc="300" dirty="0">
                <a:ln w="11430" cmpd="sng">
                  <a:noFill/>
                  <a:prstDash val="solid"/>
                  <a:miter lim="800000"/>
                </a:ln>
                <a:solidFill>
                  <a:srgbClr val="5DCEAF">
                    <a:lumMod val="50000"/>
                  </a:srgbClr>
                </a:solidFill>
                <a:effectLst>
                  <a:glow rad="45500">
                    <a:srgbClr val="4E67C8">
                      <a:satMod val="220000"/>
                      <a:alpha val="35000"/>
                    </a:srgbClr>
                  </a:glo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Вышивка бисером)</a:t>
            </a:r>
            <a:endParaRPr lang="ru-RU" sz="2800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3" name="Прямоугольник 2"/>
          <p:cNvSpPr>
            <a:spLocks noChangeArrowheads="1"/>
          </p:cNvSpPr>
          <p:nvPr/>
        </p:nvSpPr>
        <p:spPr bwMode="auto">
          <a:xfrm>
            <a:off x="4211638" y="4487863"/>
            <a:ext cx="4572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054" name="Прямоугольник 3"/>
          <p:cNvSpPr>
            <a:spLocks noChangeArrowheads="1"/>
          </p:cNvSpPr>
          <p:nvPr/>
        </p:nvSpPr>
        <p:spPr bwMode="auto">
          <a:xfrm>
            <a:off x="4967288" y="4149725"/>
            <a:ext cx="3816350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ru-RU" sz="2000" b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Выполнила:  </a:t>
            </a:r>
            <a:endParaRPr lang="ru-RU" sz="2000" b="1" dirty="0" smtClean="0">
              <a:solidFill>
                <a:srgbClr val="33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ученица 7 </a:t>
            </a:r>
            <a:r>
              <a:rPr lang="ru-RU" sz="2000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класса                                                                 </a:t>
            </a:r>
            <a:r>
              <a:rPr lang="ru-RU" sz="2000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Борисова Рита</a:t>
            </a:r>
          </a:p>
          <a:p>
            <a:pPr algn="r"/>
            <a:r>
              <a:rPr lang="ru-RU" sz="2000" b="1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Руководитель:</a:t>
            </a:r>
          </a:p>
          <a:p>
            <a:pPr algn="r"/>
            <a:r>
              <a:rPr lang="ru-RU" sz="2000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Клименко Л.Н.</a:t>
            </a:r>
            <a:endParaRPr lang="ru-RU" sz="2000" dirty="0">
              <a:solidFill>
                <a:srgbClr val="33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икон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3429000"/>
            <a:ext cx="2592288" cy="3103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u="sng" smtClean="0">
                <a:latin typeface="Times New Roman" pitchFamily="18" charset="0"/>
                <a:cs typeface="Times New Roman" pitchFamily="18" charset="0"/>
              </a:rPr>
              <a:t>Технология изготовления</a:t>
            </a:r>
          </a:p>
        </p:txBody>
      </p:sp>
      <p:pic>
        <p:nvPicPr>
          <p:cNvPr id="1333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916832"/>
            <a:ext cx="1751013" cy="202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34" name="Прямоугольник 27"/>
          <p:cNvSpPr>
            <a:spLocks noChangeArrowheads="1"/>
          </p:cNvSpPr>
          <p:nvPr/>
        </p:nvSpPr>
        <p:spPr bwMode="auto">
          <a:xfrm>
            <a:off x="6588224" y="1340768"/>
            <a:ext cx="18986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dirty="0"/>
              <a:t>Шов «</a:t>
            </a:r>
            <a:r>
              <a:rPr lang="ru-RU" dirty="0" err="1"/>
              <a:t>полукрест</a:t>
            </a:r>
            <a:r>
              <a:rPr lang="ru-RU" dirty="0"/>
              <a:t>»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0" y="1225689"/>
            <a:ext cx="550810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Техника вышивки бисером достаточно проста, но и в ней есть свои секреты.</a:t>
            </a:r>
          </a:p>
          <a:p>
            <a:pPr indent="457200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Нитки.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Для вышивки лучше использовать капроновые или хлопчатобумажные нитки белого или бежевого цвета. Вышивают в одну нить. Также можно использовать леску, ее на вышитой картине совсем не видно и она не путается.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indent="457200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Бисер.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Бисер пришивается в технике «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полукрест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с постоянным соблюдением направления диагонали. </a:t>
            </a:r>
            <a:endParaRPr lang="ru-RU" sz="24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" name="Picture 4" descr="&amp;tcy;&amp;iecy;&amp;khcy;&amp;ncy;&amp;icy;&amp;kcy;&amp;acy; &amp;vcy;&amp;ycy;&amp;pcy;&amp;ocy;&amp;lcy;&amp;ncy;&amp;iecy;&amp;ncy;&amp;icy;&amp;yacy; &amp;shcy;&amp;vcy;&amp;acy; &amp;pcy;&amp;ocy;&amp;lcy;&amp;ucy;&amp;kcy;&amp;rcy;&amp;iecy;&amp;scy;&amp;t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3933056"/>
            <a:ext cx="2265267" cy="2636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7" descr="2dc917f0a2c4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75086">
            <a:off x="-166688" y="3924300"/>
            <a:ext cx="3402013" cy="227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Заголовок 1"/>
          <p:cNvSpPr>
            <a:spLocks noGrp="1"/>
          </p:cNvSpPr>
          <p:nvPr>
            <p:ph type="title"/>
          </p:nvPr>
        </p:nvSpPr>
        <p:spPr>
          <a:xfrm>
            <a:off x="468313" y="69850"/>
            <a:ext cx="8229600" cy="766763"/>
          </a:xfrm>
        </p:spPr>
        <p:txBody>
          <a:bodyPr/>
          <a:lstStyle/>
          <a:p>
            <a:pPr eaLnBrk="1" hangingPunct="1"/>
            <a:r>
              <a:rPr lang="ru-RU" sz="4000" b="1" u="sng" smtClean="0">
                <a:latin typeface="Times New Roman" pitchFamily="18" charset="0"/>
                <a:cs typeface="Times New Roman" pitchFamily="18" charset="0"/>
              </a:rPr>
              <a:t>Экологическое обоснование</a:t>
            </a:r>
          </a:p>
        </p:txBody>
      </p:sp>
      <p:pic>
        <p:nvPicPr>
          <p:cNvPr id="7" name="Рисунок 6" descr="0_orig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364612">
            <a:off x="214282" y="928670"/>
            <a:ext cx="3114433" cy="2928934"/>
          </a:xfrm>
          <a:prstGeom prst="rect">
            <a:avLst/>
          </a:prstGeom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341" name="Rectangle 1"/>
          <p:cNvSpPr>
            <a:spLocks noChangeArrowheads="1"/>
          </p:cNvSpPr>
          <p:nvPr/>
        </p:nvSpPr>
        <p:spPr bwMode="auto">
          <a:xfrm>
            <a:off x="3203575" y="1052513"/>
            <a:ext cx="5654675" cy="526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marL="342900" indent="-342900" algn="just">
              <a:buFont typeface="Wingdings" pitchFamily="2" charset="2"/>
              <a:buChar char="v"/>
            </a:pPr>
            <a:r>
              <a:rPr lang="ru-RU" sz="2400">
                <a:latin typeface="Arial" charset="0"/>
                <a:cs typeface="Times New Roman" pitchFamily="18" charset="0"/>
              </a:rPr>
              <a:t>Бисер – это экологически чистый, долговечный материал и может многократно использоваться повторно.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ru-RU" sz="2400">
                <a:latin typeface="Arial" charset="0"/>
                <a:cs typeface="Times New Roman" pitchFamily="18" charset="0"/>
              </a:rPr>
              <a:t> Канва - из натуральных хлопчатобумажных волокон.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ru-RU" sz="2400">
                <a:latin typeface="Arial" charset="0"/>
                <a:cs typeface="Times New Roman" pitchFamily="18" charset="0"/>
              </a:rPr>
              <a:t> Пластмассовая рамка и капроновые нитки получены химическим  путем, но они не токсичны в процессе использования.</a:t>
            </a:r>
          </a:p>
          <a:p>
            <a:pPr marL="342900" indent="-342900" algn="just"/>
            <a:r>
              <a:rPr lang="ru-RU" sz="2400">
                <a:latin typeface="Arial" charset="0"/>
                <a:cs typeface="Times New Roman" pitchFamily="18" charset="0"/>
              </a:rPr>
              <a:t> Таким образом, утилизация изделия по окончании срока службы не создает экологических проблем. </a:t>
            </a:r>
            <a:endParaRPr lang="ru-RU" sz="24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765175"/>
          </a:xfrm>
        </p:spPr>
        <p:txBody>
          <a:bodyPr/>
          <a:lstStyle/>
          <a:p>
            <a:pPr eaLnBrk="1" hangingPunct="1"/>
            <a:r>
              <a:rPr lang="ru-RU" sz="4000" b="1" u="sng" smtClean="0">
                <a:latin typeface="Times New Roman" pitchFamily="18" charset="0"/>
                <a:cs typeface="Times New Roman" pitchFamily="18" charset="0"/>
              </a:rPr>
              <a:t>Экономическое обоснование</a:t>
            </a:r>
          </a:p>
        </p:txBody>
      </p:sp>
      <p:sp>
        <p:nvSpPr>
          <p:cNvPr id="1536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>
              <a:latin typeface="Arial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11560" y="1196752"/>
          <a:ext cx="7921625" cy="6540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812"/>
                <a:gridCol w="3960813"/>
              </a:tblGrid>
              <a:tr h="65405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Затраты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9" marR="91449" marT="45738" marB="45738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Общая стоимость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9" marR="91449" marT="45738" marB="45738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83568" y="1916832"/>
          <a:ext cx="7921624" cy="12803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812"/>
                <a:gridCol w="3960812"/>
              </a:tblGrid>
              <a:tr h="457257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Стоимость материалов</a:t>
                      </a:r>
                      <a:endParaRPr lang="ru-RU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9" marR="91449" marT="45726" marB="45726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500 рублей</a:t>
                      </a:r>
                      <a:endParaRPr lang="ru-RU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9" marR="91449" marT="45726" marB="45726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82306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Стоимость коммунальных услуг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9" marR="91449" marT="45726" marB="45726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Не учитывалась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9" marR="91449" marT="45726" marB="45726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390" name="Прямоугольник 5"/>
          <p:cNvSpPr>
            <a:spLocks noChangeArrowheads="1"/>
          </p:cNvSpPr>
          <p:nvPr/>
        </p:nvSpPr>
        <p:spPr bwMode="auto">
          <a:xfrm>
            <a:off x="755576" y="3933056"/>
            <a:ext cx="7993063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Общая себестоимость вышитой иконы  составила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500 рублей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908050"/>
          </a:xfrm>
        </p:spPr>
        <p:txBody>
          <a:bodyPr/>
          <a:lstStyle/>
          <a:p>
            <a:pPr eaLnBrk="1" hangingPunct="1"/>
            <a:r>
              <a:rPr lang="ru-RU" b="1" u="sng" smtClean="0">
                <a:latin typeface="Times New Roman" pitchFamily="18" charset="0"/>
                <a:cs typeface="Times New Roman" pitchFamily="18" charset="0"/>
              </a:rPr>
              <a:t>Реклама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Вертикальный свиток 3"/>
          <p:cNvSpPr/>
          <p:nvPr/>
        </p:nvSpPr>
        <p:spPr>
          <a:xfrm>
            <a:off x="179512" y="836712"/>
            <a:ext cx="8964488" cy="6021288"/>
          </a:xfrm>
          <a:prstGeom prst="verticalScroll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6" name="Rectangle 2"/>
          <p:cNvSpPr>
            <a:spLocks noChangeArrowheads="1"/>
          </p:cNvSpPr>
          <p:nvPr/>
        </p:nvSpPr>
        <p:spPr bwMode="auto">
          <a:xfrm>
            <a:off x="1397000" y="973902"/>
            <a:ext cx="6408738" cy="53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губи ты жизнь бездельем – 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Занимайся рукодельем! 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Шей, вяжи – не унывай, 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Или гладью вышивай. 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Вот иголки, нитки, 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пяльца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проворных наших пальцев. 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Ткани, ленточки, кайма – 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Закружилась голова! 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Файлы, форум, интернет ( ой, забыла про обед!)... 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То, что любим - вышиваем, 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Всё прилежно оформляем. 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Результат – на радость нам, 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Нашим близким и друзьям. 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 закончена работа , 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Тут уж новая забота 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Вновь сюжеты выбирать. 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Вышивать их, вышивать!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115888"/>
            <a:ext cx="8229600" cy="7207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Самооценка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7" name="Прямоугольник 3"/>
          <p:cNvSpPr>
            <a:spLocks noChangeArrowheads="1"/>
          </p:cNvSpPr>
          <p:nvPr/>
        </p:nvSpPr>
        <p:spPr bwMode="auto">
          <a:xfrm>
            <a:off x="3419475" y="1268413"/>
            <a:ext cx="547370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 Я считаю, что справилась с работой! Икона получилась красивой, нарядной, выразительной, похожей на оригинал. Надеюсь, что икона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«Трилетствующая»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станет приятным подарком для моей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мамы на день рожденья,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будет оберегать ее в трудную минуту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1026" name="Picture 2" descr="C:\Users\uzer\Documents\ПОРТФОЛИО 2018\ПРОЕКТЫ 2016 ГОД\7 класс\Борисова Рита\DSC009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96752"/>
            <a:ext cx="2731506" cy="38686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68658" y="2500306"/>
            <a:ext cx="7241662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  <p:pic>
        <p:nvPicPr>
          <p:cNvPr id="17411" name="Рисунок 4" descr="54744861_44558891_photo33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529993">
            <a:off x="223838" y="3467100"/>
            <a:ext cx="3167062" cy="316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Рисунок 5" descr="tmp331-9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90822">
            <a:off x="6215063" y="3429000"/>
            <a:ext cx="2314575" cy="315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 descr="60815713_1277551626_bd9c5a702719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 rot="21276924">
            <a:off x="493701" y="274244"/>
            <a:ext cx="2905124" cy="22287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7414" name="Рисунок 7" descr="65945340_biser_ciotti082.jp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214440">
            <a:off x="6762750" y="122238"/>
            <a:ext cx="1963738" cy="253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ыноска-облако 2"/>
          <p:cNvSpPr/>
          <p:nvPr/>
        </p:nvSpPr>
        <p:spPr>
          <a:xfrm>
            <a:off x="539552" y="1340768"/>
            <a:ext cx="3312368" cy="1405533"/>
          </a:xfrm>
          <a:prstGeom prst="cloudCallout">
            <a:avLst>
              <a:gd name="adj1" fmla="val -34964"/>
              <a:gd name="adj2" fmla="val 102355"/>
            </a:avLst>
          </a:prstGeom>
          <a:solidFill>
            <a:srgbClr val="A5DE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  <a:t>Что же подарить маме???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150" y="188913"/>
            <a:ext cx="5886450" cy="6937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Обоснование проекта</a:t>
            </a:r>
          </a:p>
        </p:txBody>
      </p:sp>
      <p:sp>
        <p:nvSpPr>
          <p:cNvPr id="4099" name="Прямоугольник 4"/>
          <p:cNvSpPr>
            <a:spLocks noChangeArrowheads="1"/>
          </p:cNvSpPr>
          <p:nvPr/>
        </p:nvSpPr>
        <p:spPr bwMode="auto">
          <a:xfrm>
            <a:off x="2914278" y="856357"/>
            <a:ext cx="6229722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1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Проблема –</a:t>
            </a:r>
            <a:r>
              <a:rPr lang="ru-RU" sz="3200" dirty="0" smtClean="0"/>
              <a:t> что подарить                 	    маме на день рождение?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/>
              <a:t>Можно купить подарок  в магазине или на рынке, но мама всегда мне говорит, что подарок сделанный своими руками, очень дорогой.  </a:t>
            </a:r>
            <a:r>
              <a:rPr lang="ru-RU" sz="3200" b="1" dirty="0" smtClean="0"/>
              <a:t>Решение</a:t>
            </a:r>
            <a:r>
              <a:rPr lang="ru-RU" sz="3200" dirty="0" smtClean="0"/>
              <a:t> – сделать подарок своими руками, вышить картину бисером!</a:t>
            </a:r>
          </a:p>
        </p:txBody>
      </p:sp>
      <p:pic>
        <p:nvPicPr>
          <p:cNvPr id="1027" name="Picture 3" descr="C:\Users\Я\Desktop\Проект ЮРОШ ИРЫ\К проекту ЮРОШ\5NqhKQZyli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3016"/>
            <a:ext cx="2091888" cy="24380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975" y="214313"/>
            <a:ext cx="4535488" cy="6937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Задачи</a:t>
            </a:r>
            <a:endParaRPr lang="ru-RU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3" name="Прямоугольник 4"/>
          <p:cNvSpPr>
            <a:spLocks noChangeArrowheads="1"/>
          </p:cNvSpPr>
          <p:nvPr/>
        </p:nvSpPr>
        <p:spPr bwMode="auto">
          <a:xfrm>
            <a:off x="971550" y="1409700"/>
            <a:ext cx="7704138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3600"/>
              <a:t>     </a:t>
            </a:r>
            <a:r>
              <a:rPr lang="ru-RU" sz="3600">
                <a:latin typeface="Times New Roman" pitchFamily="18" charset="0"/>
                <a:cs typeface="Times New Roman" pitchFamily="18" charset="0"/>
              </a:rPr>
              <a:t>1.Ознакомиться с историей бисерного рукоделия на Руси.</a:t>
            </a:r>
          </a:p>
          <a:p>
            <a:r>
              <a:rPr lang="ru-RU" sz="3600">
                <a:latin typeface="Times New Roman" pitchFamily="18" charset="0"/>
                <a:cs typeface="Times New Roman" pitchFamily="18" charset="0"/>
              </a:rPr>
              <a:t>     2.Изучить технологию вышивки бисером.</a:t>
            </a:r>
          </a:p>
          <a:p>
            <a:r>
              <a:rPr lang="ru-RU" sz="3600">
                <a:latin typeface="Times New Roman" pitchFamily="18" charset="0"/>
                <a:cs typeface="Times New Roman" pitchFamily="18" charset="0"/>
              </a:rPr>
              <a:t>     3.Ответственно подойти к выбору картины для подарка и качественно выполнить изделие своими руками.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39750" y="115888"/>
            <a:ext cx="8229600" cy="857250"/>
          </a:xfrm>
        </p:spPr>
        <p:txBody>
          <a:bodyPr/>
          <a:lstStyle/>
          <a:p>
            <a:pPr eaLnBrk="1" hangingPunct="1"/>
            <a:r>
              <a:rPr lang="ru-RU" b="1" u="sng" smtClean="0"/>
              <a:t> </a:t>
            </a:r>
            <a:r>
              <a:rPr lang="ru-RU" sz="4000" b="1" u="sng" smtClean="0">
                <a:latin typeface="Times New Roman" pitchFamily="18" charset="0"/>
                <a:cs typeface="Times New Roman" pitchFamily="18" charset="0"/>
              </a:rPr>
              <a:t>История  и  современность</a:t>
            </a:r>
          </a:p>
        </p:txBody>
      </p:sp>
      <p:pic>
        <p:nvPicPr>
          <p:cNvPr id="6147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1123950"/>
            <a:ext cx="2447925" cy="248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6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588" y="3579813"/>
            <a:ext cx="2154237" cy="285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9" name="Прямоугольник 6"/>
          <p:cNvSpPr>
            <a:spLocks noChangeArrowheads="1"/>
          </p:cNvSpPr>
          <p:nvPr/>
        </p:nvSpPr>
        <p:spPr bwMode="auto">
          <a:xfrm>
            <a:off x="1979613" y="1349375"/>
            <a:ext cx="5329237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3200" dirty="0"/>
              <a:t>     Бисер – это мир, </a:t>
            </a:r>
          </a:p>
          <a:p>
            <a:pPr algn="ctr"/>
            <a:r>
              <a:rPr lang="ru-RU" sz="3200" dirty="0"/>
              <a:t>в        котором                                   сплетаются самые разнообразные грани человеческого дарования – мастерство стеклодела, умение вышивальщика, фантазия художника.</a:t>
            </a:r>
          </a:p>
          <a:p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ru-RU" sz="4000" b="1" u="sng" smtClean="0">
                <a:latin typeface="Times New Roman" pitchFamily="18" charset="0"/>
                <a:cs typeface="Times New Roman" pitchFamily="18" charset="0"/>
              </a:rPr>
              <a:t>История  и  современность</a:t>
            </a:r>
            <a:endParaRPr lang="ru-RU" sz="40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1" name="Rectangle 1"/>
          <p:cNvSpPr>
            <a:spLocks noChangeArrowheads="1"/>
          </p:cNvSpPr>
          <p:nvPr/>
        </p:nvSpPr>
        <p:spPr bwMode="auto">
          <a:xfrm>
            <a:off x="287338" y="1276350"/>
            <a:ext cx="5797550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    В 1752 М. В. Ломоносов получает разрешение на устройство завода по изготовлению бисера и стекляруса на основе созданных им самим оригинальных технологий и рецептов. </a:t>
            </a:r>
          </a:p>
          <a:p>
            <a:r>
              <a:rPr lang="ru-RU" sz="2800">
                <a:latin typeface="Times New Roman" pitchFamily="18" charset="0"/>
                <a:cs typeface="Times New Roman" pitchFamily="18" charset="0"/>
              </a:rPr>
              <a:t>    В пятидесятых годах на своей фабрике, построенной в деревне Усть-Рудица,  М. В. Ломоносов получил первую стеклянную продукцию. </a:t>
            </a:r>
          </a:p>
        </p:txBody>
      </p:sp>
      <p:pic>
        <p:nvPicPr>
          <p:cNvPr id="7172" name="Рисунок 6" descr="30790505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345979">
            <a:off x="6000750" y="1428750"/>
            <a:ext cx="3143250" cy="198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Рисунок 7" descr="ui-51ad647388f248.33530485.jpe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4441603">
            <a:off x="5906293" y="3748882"/>
            <a:ext cx="3243263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ru-RU" sz="4000" b="1" u="sng" smtClean="0">
                <a:latin typeface="Times New Roman" pitchFamily="18" charset="0"/>
                <a:cs typeface="Times New Roman" pitchFamily="18" charset="0"/>
              </a:rPr>
              <a:t>История  и  современность</a:t>
            </a:r>
            <a:endParaRPr lang="ru-RU" sz="40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494522">
            <a:off x="6759575" y="1319213"/>
            <a:ext cx="1889125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364714">
            <a:off x="6270625" y="4178300"/>
            <a:ext cx="2024063" cy="227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Рисунок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330298">
            <a:off x="808038" y="1287463"/>
            <a:ext cx="2033587" cy="269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762912">
            <a:off x="539750" y="4314825"/>
            <a:ext cx="2719388" cy="227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Рисунок 9" descr="http://vsenitki.com/upload/iblock/3f3/3f3e2bb7a1c33515896f712a284222a4.jpe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2500" y="2133600"/>
            <a:ext cx="230346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ru-RU" sz="4000" b="1" u="sng" smtClean="0">
                <a:latin typeface="Times New Roman" pitchFamily="18" charset="0"/>
                <a:cs typeface="Times New Roman" pitchFamily="18" charset="0"/>
              </a:rPr>
              <a:t>Параметры и ограничения</a:t>
            </a:r>
            <a:endParaRPr lang="ru-RU" sz="40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Rectangle 1"/>
          <p:cNvSpPr>
            <a:spLocks noChangeArrowheads="1"/>
          </p:cNvSpPr>
          <p:nvPr/>
        </p:nvSpPr>
        <p:spPr bwMode="auto">
          <a:xfrm>
            <a:off x="760413" y="2273983"/>
            <a:ext cx="7961312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just" eaLnBrk="0" hangingPunct="0">
              <a:tabLst>
                <a:tab pos="728663" algn="l"/>
              </a:tabLst>
            </a:pPr>
            <a:r>
              <a:rPr lang="ru-RU" sz="2800" dirty="0">
                <a:cs typeface="Times New Roman" pitchFamily="18" charset="0"/>
              </a:rPr>
              <a:t>   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1.Картина должна соответствовать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интерьеру маминой комнаты.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tabLst>
                <a:tab pos="728663" algn="l"/>
              </a:tabLst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2.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Работа должна быть  выполнена аккуратно.</a:t>
            </a:r>
          </a:p>
          <a:p>
            <a:pPr algn="just">
              <a:tabLst>
                <a:tab pos="728663" algn="l"/>
              </a:tabLst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3.Размер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работы не должен быть очень большим, так как это потребует большого количества бисера.</a:t>
            </a:r>
          </a:p>
          <a:p>
            <a:pPr algn="just" eaLnBrk="0" hangingPunct="0">
              <a:tabLst>
                <a:tab pos="728663" algn="l"/>
              </a:tabLst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Иметь выгодную себестоимость.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1331640" y="548680"/>
            <a:ext cx="7437140" cy="898525"/>
          </a:xfrm>
        </p:spPr>
        <p:txBody>
          <a:bodyPr/>
          <a:lstStyle/>
          <a:p>
            <a:pPr lvl="0" eaLnBrk="1" hangingPunct="1"/>
            <a:r>
              <a:rPr lang="ru-RU" sz="4000" b="1" u="sng" dirty="0" smtClean="0">
                <a:latin typeface="Times New Roman" pitchFamily="18" charset="0"/>
                <a:cs typeface="Times New Roman" pitchFamily="18" charset="0"/>
              </a:rPr>
              <a:t>Банк идей</a:t>
            </a:r>
            <a:br>
              <a:rPr lang="ru-RU" sz="40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Приступая к проектированию изделия, необходимо представить ряд вариантов подобного изделия, чтобы выбрать какой вариант подходит больше.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endParaRPr lang="ru-RU" sz="4000" b="1" u="sng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4" name="Rectangle 3"/>
          <p:cNvSpPr>
            <a:spLocks noChangeArrowheads="1"/>
          </p:cNvSpPr>
          <p:nvPr/>
        </p:nvSpPr>
        <p:spPr bwMode="auto">
          <a:xfrm>
            <a:off x="611560" y="1268760"/>
            <a:ext cx="15632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Вариант № 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6" name="Rectangle 5"/>
          <p:cNvSpPr>
            <a:spLocks noChangeArrowheads="1"/>
          </p:cNvSpPr>
          <p:nvPr/>
        </p:nvSpPr>
        <p:spPr bwMode="auto">
          <a:xfrm>
            <a:off x="3707904" y="1556792"/>
            <a:ext cx="15632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Вариант № 2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8" name="Rectangle 7"/>
          <p:cNvSpPr>
            <a:spLocks noChangeArrowheads="1"/>
          </p:cNvSpPr>
          <p:nvPr/>
        </p:nvSpPr>
        <p:spPr bwMode="auto">
          <a:xfrm>
            <a:off x="6444208" y="1484784"/>
            <a:ext cx="20367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ru-RU" b="1" i="1" dirty="0">
                <a:latin typeface="Arial" charset="0"/>
                <a:cs typeface="Times New Roman" pitchFamily="18" charset="0"/>
              </a:rPr>
              <a:t>                                    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Вариант № 3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323528" y="891299"/>
            <a:ext cx="1872208" cy="3447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Сложня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картина, боюсь не успеть ко дню рождению моей мамы, так как я новичок в вышивке бисером 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7" name="Рисунок 1" descr="1754488_pr-17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149080"/>
            <a:ext cx="2105218" cy="2708920"/>
          </a:xfrm>
          <a:prstGeom prst="rect">
            <a:avLst/>
          </a:prstGeom>
          <a:noFill/>
        </p:spPr>
      </p:pic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2124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131840" y="1988840"/>
            <a:ext cx="25922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Средней сложности картина. Подходит под выбранную тему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0" name="Рисунок 2" descr="C:\Users\я\Desktop\74315424_3937664_1_4_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3861048"/>
            <a:ext cx="2309280" cy="2546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5" descr="икона"/>
          <p:cNvPicPr>
            <a:picLocks noChangeAspect="1" noChangeArrowheads="1"/>
          </p:cNvPicPr>
          <p:nvPr/>
        </p:nvPicPr>
        <p:blipFill>
          <a:blip r:embed="rId5" cstate="print"/>
          <a:srcRect l="10127" t="7446" r="7594" b="5319"/>
          <a:stretch>
            <a:fillRect/>
          </a:stretch>
        </p:blipFill>
        <p:spPr bwMode="auto">
          <a:xfrm>
            <a:off x="6444208" y="3982545"/>
            <a:ext cx="2160240" cy="287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5796136" y="2348880"/>
            <a:ext cx="3006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Средняя, даже я бы сказала легкая картина.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ru-RU" sz="4000" b="1" u="sng" dirty="0" smtClean="0">
                <a:latin typeface="Times New Roman" pitchFamily="18" charset="0"/>
                <a:cs typeface="Times New Roman" pitchFamily="18" charset="0"/>
              </a:rPr>
              <a:t>Выбор базового  варианта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4941168"/>
            <a:ext cx="79208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долго думая, я съездила в магазин где можно купить наборы вышивкой бисера, и нашла подходящую картину. Средняя, даже я бы сказала легкая картина. И так как я новичок, то решила выбрать именно ее.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5" descr="икона"/>
          <p:cNvPicPr>
            <a:picLocks noChangeAspect="1" noChangeArrowheads="1"/>
          </p:cNvPicPr>
          <p:nvPr/>
        </p:nvPicPr>
        <p:blipFill>
          <a:blip r:embed="rId3" cstate="print"/>
          <a:srcRect l="10127" t="7446" r="7594" b="5319"/>
          <a:stretch>
            <a:fillRect/>
          </a:stretch>
        </p:blipFill>
        <p:spPr bwMode="auto">
          <a:xfrm>
            <a:off x="2915816" y="1412776"/>
            <a:ext cx="2592288" cy="3450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</TotalTime>
  <Words>486</Words>
  <Application>Microsoft Office PowerPoint</Application>
  <PresentationFormat>Экран (4:3)</PresentationFormat>
  <Paragraphs>62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Обоснование проекта</vt:lpstr>
      <vt:lpstr>Задачи</vt:lpstr>
      <vt:lpstr> История  и  современность</vt:lpstr>
      <vt:lpstr>История  и  современность</vt:lpstr>
      <vt:lpstr>История  и  современность</vt:lpstr>
      <vt:lpstr>Параметры и ограничения</vt:lpstr>
      <vt:lpstr>Банк идей Приступая к проектированию изделия, необходимо представить ряд вариантов подобного изделия, чтобы выбрать какой вариант подходит больше.  </vt:lpstr>
      <vt:lpstr>Выбор базового  варианта</vt:lpstr>
      <vt:lpstr>Технология изготовления</vt:lpstr>
      <vt:lpstr>Экологическое обоснование</vt:lpstr>
      <vt:lpstr>Экономическое обоснование</vt:lpstr>
      <vt:lpstr>Реклама</vt:lpstr>
      <vt:lpstr>Самооценка</vt:lpstr>
      <vt:lpstr>Слайд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Светка пипетка</dc:creator>
  <cp:lastModifiedBy>uzer</cp:lastModifiedBy>
  <cp:revision>52</cp:revision>
  <dcterms:created xsi:type="dcterms:W3CDTF">2014-04-18T10:29:38Z</dcterms:created>
  <dcterms:modified xsi:type="dcterms:W3CDTF">2018-09-19T08:25:54Z</dcterms:modified>
</cp:coreProperties>
</file>