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0" r:id="rId3"/>
    <p:sldId id="261" r:id="rId4"/>
    <p:sldId id="263" r:id="rId5"/>
    <p:sldId id="266" r:id="rId6"/>
    <p:sldId id="267" r:id="rId7"/>
    <p:sldId id="268" r:id="rId8"/>
    <p:sldId id="269" r:id="rId9"/>
    <p:sldId id="270" r:id="rId10"/>
    <p:sldId id="271" r:id="rId11"/>
    <p:sldId id="280" r:id="rId12"/>
    <p:sldId id="279" r:id="rId13"/>
    <p:sldId id="275" r:id="rId14"/>
    <p:sldId id="276" r:id="rId15"/>
    <p:sldId id="277" r:id="rId16"/>
    <p:sldId id="28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9F84F-4B0D-4E5C-8452-FC7F006F2C28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0AB40-D24C-4CAC-B439-1A980F521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758E3-FAE7-49BC-B35C-1731AF27CE06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88AE5-CFD2-4DAE-9425-77EAF087F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DB83-5D94-4DFC-ABAA-8A78F648A2BD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F623F-07B6-450F-A072-31853A7A0C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28C89-A2B7-4B81-8C3C-9B843E3CCE61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1D103-F590-4D5B-ACCE-EBDF66FDA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8AF35-C6E1-4934-846B-6F43906BA26B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5A3C-879D-426A-842D-C9B4E0A5B8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A90F4-C8D7-43C5-B925-42CE2FBB476A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9A9D7-C21F-4B48-A41D-6F41742AE0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412B6-B9F4-479F-AB0C-6F742BFE80D4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037A8-3675-49D5-8A6E-07FDEAEA6F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4F3EC-2E51-422E-B33D-8AD6150E13D5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AD9A0-E46C-4C5E-A2CB-AB3C738362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1097F-4D90-428A-B5DA-2CDCCCB52D84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E65F3-D0EF-47C6-89B9-4E8ABF410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33E1E-27E3-4DC0-829E-35EC8B3281CE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FBE05-0D24-4224-9F79-1FEA4D066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733B3-9D24-4982-93A8-2B92623152A6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7F1B4-4AD8-4549-88EC-09E01AC65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BE88EFA-57D8-471A-BAB2-DF1E43CC2CCE}" type="datetimeFigureOut">
              <a:rPr lang="ru-RU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768B332-1911-4293-8BED-45557F5DC2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1" r:id="rId4"/>
    <p:sldLayoutId id="2147483957" r:id="rId5"/>
    <p:sldLayoutId id="2147483952" r:id="rId6"/>
    <p:sldLayoutId id="2147483958" r:id="rId7"/>
    <p:sldLayoutId id="2147483959" r:id="rId8"/>
    <p:sldLayoutId id="2147483960" r:id="rId9"/>
    <p:sldLayoutId id="2147483953" r:id="rId10"/>
    <p:sldLayoutId id="21474839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071678"/>
            <a:ext cx="7704856" cy="151216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Monotype Corsiva" pitchFamily="66" charset="0"/>
              </a:rPr>
              <a:t>Творческий  проект</a:t>
            </a:r>
            <a:br>
              <a:rPr lang="ru-RU" sz="4800" b="1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7030A0"/>
                </a:solidFill>
                <a:latin typeface="Monotype Corsiva" pitchFamily="66" charset="0"/>
              </a:rPr>
              <a:t>« вышитая  картина»</a:t>
            </a:r>
            <a:endParaRPr lang="ru-RU" sz="48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580063" y="4437063"/>
            <a:ext cx="316865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Выполнила: 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Скуратова Юля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ученица  7 класса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МКОУ Сарыбалыкская СОШ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Руководитель: 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Клименко Л.Н.</a:t>
            </a:r>
          </a:p>
        </p:txBody>
      </p:sp>
      <p:pic>
        <p:nvPicPr>
          <p:cNvPr id="10244" name="Picture 9" descr="&amp;Lcy;&amp;ocy;&amp;gcy;&amp;ocy;&amp;tcy;&amp;icy;&amp;pcy; Beez, &amp;Tcy;&amp;rcy;&amp;icy; &amp;mcy;&amp;acy;&amp;lcy;&amp;iecy;&amp;ncy;&amp;softcy;&amp;kcy;&amp;icy;&amp;khcy; &amp;pcy;&amp;chcy;&amp;iocy;&amp;lcy;&amp;k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42875"/>
            <a:ext cx="4197350" cy="1357313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3924300" y="6308725"/>
            <a:ext cx="76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/>
              <a:t>2016 </a:t>
            </a:r>
          </a:p>
        </p:txBody>
      </p:sp>
    </p:spTree>
    <p:custDataLst>
      <p:tags r:id="rId1"/>
    </p:custDataLst>
  </p:cSld>
  <p:clrMapOvr>
    <a:masterClrMapping/>
  </p:clrMapOvr>
  <p:transition spd="slow" advTm="143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132013" y="428625"/>
            <a:ext cx="4879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Monotype Corsiva" pitchFamily="66" charset="0"/>
              </a:rPr>
              <a:t>ЗАКРЕПЛЕНИЕ РАБОЧЕЙ НИТКИ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3" y="1000125"/>
            <a:ext cx="3313112" cy="187166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23850" y="836613"/>
            <a:ext cx="4033838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закрепления нити в начале вышивки: начиная первый крестик, с изнанки оставить около 2 см нити. Последующими 4-5 стежками прихватить эту нить, а остатки срезать ножницами так, чтобы не осталось хвостика.</a:t>
            </a:r>
          </a:p>
          <a:p>
            <a:pPr>
              <a:defRPr/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нить заканчивается, закрепить её можно, пропустив по изнаночной стороне вышивки под рядом уже существующих 4-5 стежков, тогда хвостика практически не будет видно.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5" y="3929063"/>
            <a:ext cx="3303588" cy="19288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4748213"/>
            <a:ext cx="2084387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29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979613" y="0"/>
            <a:ext cx="52720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Monotype Corsiva" pitchFamily="66" charset="0"/>
              </a:rPr>
              <a:t>ОПИСАНИЕ  ВЫПОЛНЕНИЯ РАБОТЫ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313" y="333375"/>
            <a:ext cx="7908925" cy="34766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Начинать лучше с крупных участков одного цвета. Тогда легче считать, где вышивать маленькие участки.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Чем короче нитка, тем меньше она скручивается при вышивке.   Поэтому длина нитки не должна превышать полуметра. Нить меньшего размера помогает сделать вышивку более качественной.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После нескольких стежков желательно дать иголке повиснуть свободно,  чтобы скрученная нить могла прийти в нормальное состояние.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Лучше не завязывать узелков для закрепления нити, так как они могут потом при глажении проявиться на лицевую сторону вышивки. </a:t>
            </a:r>
          </a:p>
        </p:txBody>
      </p:sp>
      <p:pic>
        <p:nvPicPr>
          <p:cNvPr id="20484" name="Picture 5" descr="F:\IMG_20141101_1441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860800"/>
            <a:ext cx="1500188" cy="21605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85" name="Picture 5" descr="F:\IMG_20141121_104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3802063"/>
            <a:ext cx="1500188" cy="219868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86" name="Picture 7" descr="F:\IMG_20141124_1754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975" y="3786188"/>
            <a:ext cx="1446213" cy="221456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87" name="Picture 8" descr="F:\IMG_20141128_1644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50" y="3786188"/>
            <a:ext cx="2071688" cy="22701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0488" name="TextBox 8"/>
          <p:cNvSpPr txBox="1">
            <a:spLocks noChangeArrowheads="1"/>
          </p:cNvSpPr>
          <p:nvPr/>
        </p:nvSpPr>
        <p:spPr bwMode="auto">
          <a:xfrm>
            <a:off x="1000125" y="6143625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20489" name="TextBox 9"/>
          <p:cNvSpPr txBox="1">
            <a:spLocks noChangeArrowheads="1"/>
          </p:cNvSpPr>
          <p:nvPr/>
        </p:nvSpPr>
        <p:spPr bwMode="auto">
          <a:xfrm>
            <a:off x="2857500" y="6143625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2</a:t>
            </a:r>
          </a:p>
        </p:txBody>
      </p:sp>
      <p:sp>
        <p:nvSpPr>
          <p:cNvPr id="20490" name="TextBox 10"/>
          <p:cNvSpPr txBox="1">
            <a:spLocks noChangeArrowheads="1"/>
          </p:cNvSpPr>
          <p:nvPr/>
        </p:nvSpPr>
        <p:spPr bwMode="auto">
          <a:xfrm>
            <a:off x="5000625" y="6143625"/>
            <a:ext cx="455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3</a:t>
            </a:r>
          </a:p>
        </p:txBody>
      </p:sp>
      <p:sp>
        <p:nvSpPr>
          <p:cNvPr id="20491" name="TextBox 12"/>
          <p:cNvSpPr txBox="1">
            <a:spLocks noChangeArrowheads="1"/>
          </p:cNvSpPr>
          <p:nvPr/>
        </p:nvSpPr>
        <p:spPr bwMode="auto">
          <a:xfrm>
            <a:off x="7500938" y="6143625"/>
            <a:ext cx="312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4</a:t>
            </a:r>
          </a:p>
        </p:txBody>
      </p:sp>
    </p:spTree>
    <p:custDataLst>
      <p:tags r:id="rId1"/>
    </p:custDataLst>
  </p:cSld>
  <p:clrMapOvr>
    <a:masterClrMapping/>
  </p:clrMapOvr>
  <p:transition spd="slow" advTm="22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2214563" y="142875"/>
            <a:ext cx="4643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  <a:latin typeface="Monotype Corsiva" pitchFamily="66" charset="0"/>
              </a:rPr>
              <a:t>ТЕХНОЛОГИЧЕСКАЯ КАРТА ВЫШИВКИ КАРТИНЫ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5" y="928688"/>
          <a:ext cx="8858250" cy="557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403"/>
                <a:gridCol w="3585519"/>
                <a:gridCol w="2308103"/>
                <a:gridCol w="2402254"/>
              </a:tblGrid>
              <a:tr h="696521">
                <a:tc>
                  <a:txBody>
                    <a:bodyPr/>
                    <a:lstStyle/>
                    <a:p>
                      <a:r>
                        <a:rPr lang="ru-RU" dirty="0" smtClean="0"/>
                        <a:t> №</a:t>
                      </a:r>
                    </a:p>
                    <a:p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Операция.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Материалы.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Оборудование.</a:t>
                      </a:r>
                      <a:endParaRPr lang="ru-RU" dirty="0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r>
                        <a:rPr lang="ru-RU" dirty="0" smtClean="0"/>
                        <a:t> 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Выбор схемы картины.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Эскиз.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Набор для вышивания.</a:t>
                      </a:r>
                      <a:endParaRPr lang="ru-RU" dirty="0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r>
                        <a:rPr lang="ru-RU" dirty="0" smtClean="0"/>
                        <a:t> 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Выбор канвы.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Канва.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r>
                        <a:rPr lang="ru-RU" dirty="0" smtClean="0"/>
                        <a:t> 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Подбор ниток.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Нитки мулине.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r>
                        <a:rPr lang="ru-RU" dirty="0" smtClean="0"/>
                        <a:t> 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Вышивка крестом </a:t>
                      </a:r>
                      <a:r>
                        <a:rPr lang="ru-RU" baseline="0" dirty="0" smtClean="0"/>
                        <a:t>по схеме.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Нитки мулине.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Игла, ножницы,. схема</a:t>
                      </a:r>
                      <a:endParaRPr lang="ru-RU" dirty="0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r>
                        <a:rPr lang="ru-RU" dirty="0" smtClean="0"/>
                        <a:t> 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Стирка готового изделия.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Вышитая картина.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Детское мыло.</a:t>
                      </a:r>
                      <a:endParaRPr lang="ru-RU" dirty="0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r>
                        <a:rPr lang="ru-RU" dirty="0" smtClean="0"/>
                        <a:t> 6.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Влажно-тепловая обработка.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Вышитая картина.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Утюг, доска гладильная.</a:t>
                      </a:r>
                      <a:endParaRPr lang="ru-RU" dirty="0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r>
                        <a:rPr lang="ru-RU" dirty="0" smtClean="0"/>
                        <a:t> 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Оформление панно.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Рамка, ДВП.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63" y="1285875"/>
            <a:ext cx="8143875" cy="18462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Перед тем, как приступить к работе, определяю себе стоимость выполняемого изделия. На производство данной картины требуются следующие материальные затраты: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tx2">
                  <a:lumMod val="75000"/>
                  <a:lumOff val="25000"/>
                </a:schemeClr>
              </a:solidFill>
              <a:latin typeface="Monotype Corsiva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1563" y="3571875"/>
          <a:ext cx="7072312" cy="1262063"/>
        </p:xfrm>
        <a:graphic>
          <a:graphicData uri="http://schemas.openxmlformats.org/drawingml/2006/table">
            <a:tbl>
              <a:tblPr/>
              <a:tblGrid>
                <a:gridCol w="699258"/>
                <a:gridCol w="2091943"/>
                <a:gridCol w="1395600"/>
                <a:gridCol w="1395600"/>
                <a:gridCol w="1489984"/>
              </a:tblGrid>
              <a:tr h="46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Название материалов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сумма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Набор для вышивания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51" name="TextBox 5"/>
          <p:cNvSpPr txBox="1">
            <a:spLocks noChangeArrowheads="1"/>
          </p:cNvSpPr>
          <p:nvPr/>
        </p:nvSpPr>
        <p:spPr bwMode="auto">
          <a:xfrm>
            <a:off x="1643063" y="42862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FF0000"/>
                </a:solidFill>
                <a:latin typeface="Monotype Corsiva" pitchFamily="66" charset="0"/>
              </a:rPr>
              <a:t>               Растраты</a:t>
            </a:r>
          </a:p>
        </p:txBody>
      </p:sp>
      <p:sp>
        <p:nvSpPr>
          <p:cNvPr id="22552" name="Прямоугольник 5"/>
          <p:cNvSpPr>
            <a:spLocks noChangeArrowheads="1"/>
          </p:cNvSpPr>
          <p:nvPr/>
        </p:nvSpPr>
        <p:spPr bwMode="auto">
          <a:xfrm>
            <a:off x="5940425" y="4941888"/>
            <a:ext cx="8064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sz="1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Итого:</a:t>
            </a:r>
          </a:p>
        </p:txBody>
      </p:sp>
      <p:sp>
        <p:nvSpPr>
          <p:cNvPr id="22553" name="Прямоугольник 6"/>
          <p:cNvSpPr>
            <a:spLocks noChangeArrowheads="1"/>
          </p:cNvSpPr>
          <p:nvPr/>
        </p:nvSpPr>
        <p:spPr bwMode="auto">
          <a:xfrm>
            <a:off x="6588125" y="4941888"/>
            <a:ext cx="963613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78 рублей</a:t>
            </a:r>
          </a:p>
        </p:txBody>
      </p:sp>
    </p:spTree>
    <p:custDataLst>
      <p:tags r:id="rId1"/>
    </p:custDataLst>
  </p:cSld>
  <p:clrMapOvr>
    <a:masterClrMapping/>
  </p:clrMapOvr>
  <p:transition spd="slow" advTm="22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71500" y="142875"/>
            <a:ext cx="3165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Monotype Corsiva" pitchFamily="66" charset="0"/>
              </a:rPr>
              <a:t>СВЯЗЬ  С  ЭКОЛОГИЕЙ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4375" y="785813"/>
            <a:ext cx="3024188" cy="3478212"/>
          </a:xfrm>
          <a:prstGeom prst="rect">
            <a:avLst/>
          </a:prstGeom>
          <a:ln w="28575">
            <a:solidFill>
              <a:srgbClr val="7030A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наш современный век  натуральные  нити встречаются редко, в основном синтетические, а для своей работы я выбрала нитки мулине. Эти нитки являются экологически чистым продуктом, не загрязняют атмосферу. При стирке не меняют цвет.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572125" y="142875"/>
            <a:ext cx="2168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Monotype Corsiva" pitchFamily="66" charset="0"/>
              </a:rPr>
              <a:t>САМООЦЕНКА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67175" y="785813"/>
            <a:ext cx="4751388" cy="5940425"/>
          </a:xfrm>
          <a:prstGeom prst="rect">
            <a:avLst/>
          </a:prstGeom>
          <a:ln w="28575">
            <a:solidFill>
              <a:srgbClr val="7030A0"/>
            </a:solidFill>
          </a:ln>
        </p:spPr>
        <p:txBody>
          <a:bodyPr>
            <a:spAutoFit/>
          </a:bodyPr>
          <a:lstStyle/>
          <a:p>
            <a:pPr hangingPunct="0">
              <a:defRPr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Вышивание – это увлекательное занятие. Изделие получилось таким, как задумывалось. Оно вышло аккуратным, ярким, красивым. Работа над изделием была интересна и захватывающа. Недостатком при долгой работе было то, что устают глаза. Но этот недостаток забывается, когда видишь результат своей работы. Оно может служить украшением интерьера или подарком близким и друзьям.</a:t>
            </a:r>
          </a:p>
          <a:p>
            <a:pPr>
              <a:defRPr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Изделие оригинально и красиво, соответствует требованиям качества и моды.</a:t>
            </a:r>
          </a:p>
          <a:p>
            <a:pPr>
              <a:defRPr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Изделие всем понравилось. Друзья были в восторге от вышивки. Поэтому считаю, что изделие выполнено хорошо.</a:t>
            </a:r>
          </a:p>
          <a:p>
            <a:pPr>
              <a:defRPr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 дальнейшем можно выполнять более сложные и объёмные работы.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4221163"/>
            <a:ext cx="2084388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36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857500" y="214313"/>
            <a:ext cx="39338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Monotype Corsiva" pitchFamily="66" charset="0"/>
              </a:rPr>
              <a:t>РЕКЛАМНЫЙ ПРОЕКТ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43375" y="928688"/>
            <a:ext cx="4572000" cy="51403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Monotype Corsiva" pitchFamily="66" charset="0"/>
              </a:rPr>
              <a:t>           </a:t>
            </a:r>
            <a:r>
              <a:rPr lang="ru-RU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Вышивка!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цвета радуги играют у меня в руках.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Пяльцы, нитки, иголки и моя фантазия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делают своё дело!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	За вышивкой будущее!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	Национальный колорит всегда, везде и всюду.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tx2">
                  <a:lumMod val="75000"/>
                  <a:lumOff val="2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14313" y="785813"/>
            <a:ext cx="3714750" cy="5786437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endParaRPr lang="ru-RU" sz="1100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ru-RU" sz="1100">
              <a:latin typeface="Times New Roman" pitchFamily="18" charset="0"/>
            </a:endParaRPr>
          </a:p>
          <a:p>
            <a:pPr algn="ctr">
              <a:spcAft>
                <a:spcPts val="1000"/>
              </a:spcAft>
            </a:pPr>
            <a:endParaRPr lang="ru-RU" sz="2400" b="1" i="1">
              <a:solidFill>
                <a:srgbClr val="CC99FF"/>
              </a:solidFill>
              <a:latin typeface="Book Antiqua" pitchFamily="18" charset="0"/>
            </a:endParaRPr>
          </a:p>
          <a:p>
            <a:pPr algn="ctr">
              <a:spcAft>
                <a:spcPts val="1000"/>
              </a:spcAft>
            </a:pPr>
            <a:endParaRPr lang="ru-RU" sz="1100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ru-RU" sz="2400" b="1" i="1">
              <a:solidFill>
                <a:srgbClr val="4F6228"/>
              </a:solidFill>
              <a:latin typeface="Book Antiqua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2400" b="1" i="1">
                <a:solidFill>
                  <a:srgbClr val="4F6228"/>
                </a:solidFill>
                <a:latin typeface="Book Antiqua" pitchFamily="18" charset="0"/>
              </a:rPr>
              <a:t>Много наборов для вышивания!</a:t>
            </a:r>
          </a:p>
          <a:p>
            <a:pPr>
              <a:spcAft>
                <a:spcPts val="1000"/>
              </a:spcAft>
            </a:pPr>
            <a:r>
              <a:rPr lang="ru-RU" b="1" i="1">
                <a:solidFill>
                  <a:srgbClr val="FF0000"/>
                </a:solidFill>
                <a:latin typeface="Book Antiqua" pitchFamily="18" charset="0"/>
              </a:rPr>
              <a:t>Огромное количество мулине, бисера разнообразных оттенков!</a:t>
            </a:r>
          </a:p>
          <a:p>
            <a:pPr>
              <a:spcAft>
                <a:spcPts val="1000"/>
              </a:spcAft>
            </a:pPr>
            <a:r>
              <a:rPr lang="ru-RU" sz="2000" b="1" i="1">
                <a:solidFill>
                  <a:srgbClr val="3366FF"/>
                </a:solidFill>
                <a:latin typeface="Book Antiqua" pitchFamily="18" charset="0"/>
              </a:rPr>
              <a:t>Также у нас имеется канва с уже нанесенным рисунком!</a:t>
            </a:r>
            <a:r>
              <a:rPr lang="ru-RU" sz="2000" b="1" i="1">
                <a:solidFill>
                  <a:srgbClr val="FF6600"/>
                </a:solidFill>
                <a:latin typeface="Book Antiqua" pitchFamily="18" charset="0"/>
              </a:rPr>
              <a:t> Приходите и вы не пожалеете!!!</a:t>
            </a:r>
          </a:p>
          <a:p>
            <a:pPr lvl="1" algn="ctr">
              <a:spcAft>
                <a:spcPts val="1000"/>
              </a:spcAft>
            </a:pPr>
            <a:r>
              <a:rPr lang="ru-RU" b="1" i="1">
                <a:solidFill>
                  <a:srgbClr val="244061"/>
                </a:solidFill>
                <a:latin typeface="Book Antiqua" pitchFamily="18" charset="0"/>
              </a:rPr>
              <a:t>с 9 до 20 ч.</a:t>
            </a:r>
          </a:p>
          <a:p>
            <a:pPr lvl="1" algn="ctr">
              <a:spcAft>
                <a:spcPts val="1000"/>
              </a:spcAft>
            </a:pPr>
            <a:r>
              <a:rPr lang="ru-RU" b="1" i="1">
                <a:solidFill>
                  <a:srgbClr val="244061"/>
                </a:solidFill>
                <a:latin typeface="Book Antiqua" pitchFamily="18" charset="0"/>
              </a:rPr>
              <a:t>перерыв: с 13 до 14 ч.</a:t>
            </a:r>
          </a:p>
          <a:p>
            <a:pPr>
              <a:spcAft>
                <a:spcPts val="1000"/>
              </a:spcAft>
            </a:pPr>
            <a:endParaRPr lang="ru-RU" sz="2000" b="1" i="1">
              <a:solidFill>
                <a:srgbClr val="3366FF"/>
              </a:solidFill>
              <a:latin typeface="Book Antiqua" pitchFamily="18" charset="0"/>
            </a:endParaRPr>
          </a:p>
          <a:p>
            <a:pPr lvl="1" algn="ctr">
              <a:spcAft>
                <a:spcPts val="1000"/>
              </a:spcAft>
            </a:pPr>
            <a:endParaRPr lang="ru-RU" sz="2400" b="1" i="1">
              <a:solidFill>
                <a:srgbClr val="CC99FF"/>
              </a:solidFill>
              <a:latin typeface="Book Antiqua" pitchFamily="18" charset="0"/>
            </a:endParaRPr>
          </a:p>
          <a:p>
            <a:pPr lvl="1" algn="ctr">
              <a:spcAft>
                <a:spcPts val="1000"/>
              </a:spcAft>
            </a:pPr>
            <a:endParaRPr lang="ru-RU" sz="2400" b="1" i="1">
              <a:solidFill>
                <a:srgbClr val="FF6600"/>
              </a:solidFill>
              <a:latin typeface="Book Antiqua" pitchFamily="18" charset="0"/>
            </a:endParaRPr>
          </a:p>
          <a:p>
            <a:pPr lvl="1" algn="ctr">
              <a:spcAft>
                <a:spcPts val="1000"/>
              </a:spcAft>
            </a:pPr>
            <a:endParaRPr lang="ru-RU" sz="1100">
              <a:solidFill>
                <a:srgbClr val="244061"/>
              </a:solidFill>
              <a:latin typeface="Arial Black" pitchFamily="34" charset="0"/>
            </a:endParaRPr>
          </a:p>
          <a:p>
            <a:pPr lvl="1" algn="ctr">
              <a:spcAft>
                <a:spcPts val="1000"/>
              </a:spcAft>
            </a:pPr>
            <a:endParaRPr lang="ru-RU" sz="1600" b="1" i="1">
              <a:solidFill>
                <a:srgbClr val="33CCCC"/>
              </a:solidFill>
              <a:latin typeface="Book Antiqua" pitchFamily="18" charset="0"/>
            </a:endParaRPr>
          </a:p>
          <a:p>
            <a:pPr lvl="1" algn="ctr">
              <a:spcAft>
                <a:spcPts val="1000"/>
              </a:spcAft>
            </a:pPr>
            <a:endParaRPr lang="ru-RU" sz="2400" b="1" i="1">
              <a:solidFill>
                <a:srgbClr val="CC99FF"/>
              </a:solidFill>
              <a:latin typeface="Book Antiqua" pitchFamily="18" charset="0"/>
            </a:endParaRPr>
          </a:p>
          <a:p>
            <a:pPr lvl="1" algn="ctr">
              <a:spcAft>
                <a:spcPts val="1000"/>
              </a:spcAft>
            </a:pPr>
            <a:endParaRPr lang="ru-RU" sz="2400" b="1" i="1">
              <a:solidFill>
                <a:srgbClr val="CC99FF"/>
              </a:solidFill>
              <a:latin typeface="Book Antiqua" pitchFamily="18" charset="0"/>
            </a:endParaRPr>
          </a:p>
          <a:p>
            <a:pPr algn="ctr">
              <a:spcAft>
                <a:spcPts val="1000"/>
              </a:spcAft>
            </a:pPr>
            <a:endParaRPr lang="ru-RU" sz="2400" b="1" i="1">
              <a:solidFill>
                <a:srgbClr val="3366FF"/>
              </a:solidFill>
              <a:latin typeface="Book Antiqua" pitchFamily="18" charset="0"/>
            </a:endParaRPr>
          </a:p>
          <a:p>
            <a:pPr algn="ctr">
              <a:spcAft>
                <a:spcPts val="1000"/>
              </a:spcAft>
            </a:pPr>
            <a:endParaRPr lang="ru-RU" sz="2400" b="1" i="1">
              <a:solidFill>
                <a:srgbClr val="3366FF"/>
              </a:solidFill>
              <a:latin typeface="Book Antiqua" pitchFamily="18" charset="0"/>
            </a:endParaRPr>
          </a:p>
          <a:p>
            <a:pPr algn="ctr">
              <a:spcAft>
                <a:spcPts val="1000"/>
              </a:spcAft>
            </a:pPr>
            <a:endParaRPr lang="ru-RU" sz="2400" b="1" i="1">
              <a:solidFill>
                <a:srgbClr val="3366FF"/>
              </a:solidFill>
              <a:latin typeface="Book Antiqua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2400" b="1" i="1">
                <a:solidFill>
                  <a:srgbClr val="3366FF"/>
                </a:solidFill>
                <a:latin typeface="Book Antiqua" pitchFamily="18" charset="0"/>
              </a:rPr>
              <a:t>Приходите!</a:t>
            </a:r>
          </a:p>
          <a:p>
            <a:pPr algn="ctr">
              <a:spcAft>
                <a:spcPts val="1000"/>
              </a:spcAft>
            </a:pPr>
            <a:r>
              <a:rPr lang="ru-RU" sz="2400" b="1" i="1">
                <a:solidFill>
                  <a:srgbClr val="3366FF"/>
                </a:solidFill>
                <a:latin typeface="Book Antiqua" pitchFamily="18" charset="0"/>
              </a:rPr>
              <a:t>Мы будем очень рады вас видеть!</a:t>
            </a:r>
          </a:p>
          <a:p>
            <a:pPr algn="ctr">
              <a:spcAft>
                <a:spcPts val="1000"/>
              </a:spcAft>
            </a:pPr>
            <a:endParaRPr lang="ru-RU" sz="2200" b="1" i="1">
              <a:solidFill>
                <a:srgbClr val="3366FF"/>
              </a:solidFill>
              <a:latin typeface="Book Antiqua" pitchFamily="18" charset="0"/>
            </a:endParaRPr>
          </a:p>
          <a:p>
            <a:pPr algn="ctr">
              <a:spcAft>
                <a:spcPts val="1000"/>
              </a:spcAft>
            </a:pPr>
            <a:endParaRPr lang="ru-RU" sz="2200" b="1" i="1">
              <a:solidFill>
                <a:srgbClr val="3366FF"/>
              </a:solidFill>
              <a:latin typeface="Book Antiqua" pitchFamily="18" charset="0"/>
            </a:endParaRPr>
          </a:p>
          <a:p>
            <a:pPr algn="ctr">
              <a:spcAft>
                <a:spcPts val="1000"/>
              </a:spcAft>
            </a:pPr>
            <a:endParaRPr lang="ru-RU" sz="2400" b="1" i="1">
              <a:solidFill>
                <a:srgbClr val="3366FF"/>
              </a:solidFill>
              <a:latin typeface="Book Antiqua" pitchFamily="18" charset="0"/>
            </a:endParaRPr>
          </a:p>
          <a:p>
            <a:endParaRPr lang="ru-RU"/>
          </a:p>
        </p:txBody>
      </p:sp>
      <p:pic>
        <p:nvPicPr>
          <p:cNvPr id="24581" name="Picture 5" descr="0439362bf652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857250"/>
            <a:ext cx="1000125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WordArt 6"/>
          <p:cNvSpPr>
            <a:spLocks noChangeArrowheads="1" noChangeShapeType="1" noTextEdit="1"/>
          </p:cNvSpPr>
          <p:nvPr/>
        </p:nvSpPr>
        <p:spPr bwMode="auto">
          <a:xfrm>
            <a:off x="285750" y="869950"/>
            <a:ext cx="2428875" cy="13446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Магазин " Лидер"</a:t>
            </a:r>
          </a:p>
        </p:txBody>
      </p:sp>
    </p:spTree>
    <p:custDataLst>
      <p:tags r:id="rId1"/>
    </p:custDataLst>
  </p:cSld>
  <p:clrMapOvr>
    <a:masterClrMapping/>
  </p:clrMapOvr>
  <p:transition spd="slow" advTm="20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:\проект по технологии\Скуратова Юля\фото проект\DSC003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3375"/>
            <a:ext cx="45339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125538"/>
            <a:ext cx="4176712" cy="450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214313" y="285750"/>
            <a:ext cx="6858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ВЫБОР И ОБОСНОВАНИЕ   ПРОБЛЕМЫ</a:t>
            </a:r>
          </a:p>
        </p:txBody>
      </p:sp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179388" y="1595438"/>
            <a:ext cx="7385050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Я выбрала эту тему для своего творческого проекта, потому что считаю, что вышивка «крестом» наиболее популярна и распространена в наше время. 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Вышивку легко выполнить на любой ткани, отсчитывая определённое число нитей. 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Вышитые крестом картины смотрятся очень красиво, оригинально, они очень красиво вписываются в домашний интерьер. Вышивание позволяет выразить свою индивидуальность и развивает творческие способности.</a:t>
            </a:r>
          </a:p>
        </p:txBody>
      </p:sp>
      <p:pic>
        <p:nvPicPr>
          <p:cNvPr id="11268" name="Picture 7" descr="http://master.zenz.ru/embroidery/images/36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25" y="214313"/>
            <a:ext cx="1500188" cy="15192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230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85750" y="357188"/>
            <a:ext cx="4786313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1.Усовершенствование своих возможностей в области проектной деятельности</a:t>
            </a:r>
          </a:p>
          <a:p>
            <a:pPr>
              <a:defRPr/>
            </a:pP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2.Разработка и выполнение творческого проекта</a:t>
            </a:r>
          </a:p>
          <a:p>
            <a:pPr>
              <a:defRPr/>
            </a:pPr>
            <a:endParaRPr lang="ru-RU" dirty="0">
              <a:latin typeface="Calibri" pitchFamily="34" charset="0"/>
            </a:endParaRPr>
          </a:p>
        </p:txBody>
      </p:sp>
      <p:pic>
        <p:nvPicPr>
          <p:cNvPr id="12291" name="Рисунок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2636838"/>
            <a:ext cx="3295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23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000250" y="214313"/>
            <a:ext cx="4641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ВЫШИВАНИЯ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225550"/>
            <a:ext cx="7451725" cy="48942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Вышивание – это старейший и распространенный вид декоративно-прикладного искусства. Раскопки древних захоронений и поселений,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позволяют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утверждать, что искусство вышивания было знакомо людям далёкого прошлого.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Материалом для вышивки в разное время служили жилы животных, натуральные или окрашенные нити льна, конопли, хлопка, шёлка, волос, а также жемчуг и драгоценные камни,  бусы и бисер, блёстки, ракушки, золотые и медные бляшки, монеты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Девочка, умеющая вышивать, может выглядеть оригинально среди сверстниц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7" descr="http://master.zenz.ru/embroidery/images/36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188" y="142875"/>
            <a:ext cx="1592262" cy="1612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750" y="5300663"/>
            <a:ext cx="45720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,.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spd="slow" advTm="22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00063" y="1744663"/>
            <a:ext cx="688022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atin typeface="Calibri" pitchFamily="34" charset="0"/>
              </a:rPr>
              <a:t>     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 вышивки крестом требует концентрации, внимания и усидчивости. Зачастую за работой можно провести очень и очень много времени, вышивальщицы вышивают от нескольких минут до нескольких часов в день (даже 8 и более часов!!!) Поэтому рабочее место должно быть правильно организовано, оно должно быть удобным и светлым. При этом свет должен падать так, чтобы во время работы руки не закрывали его. Наилучшее положение "сверху- слева". Хотя для кого-то удобнее будет положение "сверху- справа".</a:t>
            </a:r>
          </a:p>
          <a:p>
            <a:pPr>
              <a:defRPr/>
            </a:pPr>
            <a:endParaRPr lang="ru-RU" dirty="0">
              <a:latin typeface="Calibri" pitchFamily="34" charset="0"/>
            </a:endParaRPr>
          </a:p>
          <a:p>
            <a:pPr>
              <a:defRPr/>
            </a:pPr>
            <a:endParaRPr lang="ru-RU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428750" y="714375"/>
            <a:ext cx="5643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рабочего места</a:t>
            </a:r>
            <a:r>
              <a:rPr lang="ru-RU" sz="3200" b="1">
                <a:solidFill>
                  <a:srgbClr val="FF0000"/>
                </a:solidFill>
                <a:latin typeface="Monotype Corsiva" pitchFamily="66" charset="0"/>
              </a:rPr>
              <a:t>.</a:t>
            </a:r>
          </a:p>
        </p:txBody>
      </p:sp>
      <p:pic>
        <p:nvPicPr>
          <p:cNvPr id="14340" name="Picture 7" descr="http://master.zenz.ru/embroidery/images/36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188913"/>
            <a:ext cx="1500187" cy="15192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27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42938" y="142875"/>
            <a:ext cx="7313612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время вышивки крестом мы не должны испытывать дискомфорта. Главное, сидеть надо на достаточно жесткой поверхности - иначе у нас скоро заболит спина. Нельзя скручивать ноги узлом или поджимать под себя - нарушается кровообращение, отсюда "ежики" по ногам, да и сердцу вредно. </a:t>
            </a:r>
          </a:p>
          <a:p>
            <a:pPr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Спина должна быть максимально выпрямлена. По­началу держать спину ровно тяжело. Однако именно для нашего позвоночника такая посадка наиболее оптимальна, ведь когда мы искривляемся, то нарушаем кровоток, сбиваем дыхание, нашему телу тяжело. </a:t>
            </a:r>
          </a:p>
        </p:txBody>
      </p:sp>
      <p:pic>
        <p:nvPicPr>
          <p:cNvPr id="15363" name="Picture 7" descr="http://master.zenz.ru/embroidery/images/36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4214813"/>
            <a:ext cx="2143125" cy="18573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9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95263" y="285750"/>
            <a:ext cx="8786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ВЫБОР  МАТЕРИАЛОВ   ИНСТРУМЕНТЫ,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88" y="1928813"/>
            <a:ext cx="2305050" cy="12858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8" y="2500313"/>
            <a:ext cx="1262062" cy="9509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2643188"/>
            <a:ext cx="1347788" cy="8350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857875" y="1214438"/>
            <a:ext cx="28543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канва для вышивки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625" y="1714500"/>
            <a:ext cx="12017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пяльцы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14688" y="1643063"/>
            <a:ext cx="1155700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мулине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87900" y="3357563"/>
            <a:ext cx="3357563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Иглы для вышивания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08175" y="4005263"/>
            <a:ext cx="14430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ножницы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5963" y="4005263"/>
            <a:ext cx="1209675" cy="26098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19250" y="4941888"/>
            <a:ext cx="2143125" cy="9620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0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313" y="1357313"/>
            <a:ext cx="3605212" cy="41544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   Иголку всегда     оставлять только в игольнице;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Ножницы класть только в  определенное место;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endParaRPr lang="ru-RU" sz="24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Использовать наперсток во время работы.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143000" y="357188"/>
            <a:ext cx="7848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техники безопасности: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1214438"/>
            <a:ext cx="1403350" cy="16589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25" y="4500563"/>
            <a:ext cx="2084388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5" y="1143000"/>
            <a:ext cx="1366838" cy="17145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62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1143000" y="4868863"/>
            <a:ext cx="3024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.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03350" y="404813"/>
            <a:ext cx="70437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ВЫПОЛНЕНИЕ ШВА «КРЕСТ»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214438"/>
            <a:ext cx="3703638" cy="30384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3" y="4643438"/>
            <a:ext cx="3395662" cy="169068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1428750"/>
            <a:ext cx="3581400" cy="18065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38" y="4000500"/>
            <a:ext cx="2084387" cy="210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29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8|0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|0.7|0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8|0.9|0.7|0.7|0.8|0.8|0.8|0.9|0.8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0.8|0.7|0.7|0.7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|0.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449</TotalTime>
  <Words>904</Words>
  <Application>Microsoft Office PowerPoint</Application>
  <PresentationFormat>Экран (4:3)</PresentationFormat>
  <Paragraphs>136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Franklin Gothic Medium</vt:lpstr>
      <vt:lpstr>Franklin Gothic Book</vt:lpstr>
      <vt:lpstr>Wingdings 2</vt:lpstr>
      <vt:lpstr>Calibri</vt:lpstr>
      <vt:lpstr>Times New Roman</vt:lpstr>
      <vt:lpstr>Monotype Corsiva</vt:lpstr>
      <vt:lpstr>Book Antiqua</vt:lpstr>
      <vt:lpstr>Arial Black</vt:lpstr>
      <vt:lpstr>Трек</vt:lpstr>
      <vt:lpstr>Творческий  проект « вышитая  картина»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таисия</dc:creator>
  <cp:lastModifiedBy>uzer</cp:lastModifiedBy>
  <cp:revision>59</cp:revision>
  <dcterms:created xsi:type="dcterms:W3CDTF">2011-11-13T15:23:18Z</dcterms:created>
  <dcterms:modified xsi:type="dcterms:W3CDTF">2016-05-13T05:37:14Z</dcterms:modified>
</cp:coreProperties>
</file>