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9"/>
  </p:notesMasterIdLst>
  <p:sldIdLst>
    <p:sldId id="256" r:id="rId3"/>
    <p:sldId id="261" r:id="rId4"/>
    <p:sldId id="257" r:id="rId5"/>
    <p:sldId id="262" r:id="rId6"/>
    <p:sldId id="263" r:id="rId7"/>
    <p:sldId id="273" r:id="rId8"/>
    <p:sldId id="268" r:id="rId9"/>
    <p:sldId id="269" r:id="rId10"/>
    <p:sldId id="264" r:id="rId11"/>
    <p:sldId id="265" r:id="rId12"/>
    <p:sldId id="276" r:id="rId13"/>
    <p:sldId id="266" r:id="rId14"/>
    <p:sldId id="270" r:id="rId15"/>
    <p:sldId id="267" r:id="rId16"/>
    <p:sldId id="275" r:id="rId17"/>
    <p:sldId id="274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FF"/>
    <a:srgbClr val="990099"/>
    <a:srgbClr val="CC00CC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67" autoAdjust="0"/>
    <p:restoredTop sz="94600"/>
  </p:normalViewPr>
  <p:slideViewPr>
    <p:cSldViewPr>
      <p:cViewPr>
        <p:scale>
          <a:sx n="100" d="100"/>
          <a:sy n="100" d="100"/>
        </p:scale>
        <p:origin x="-714" y="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5D74EC-E075-4093-99C8-60DB64D08C9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en-US"/>
              <a:t>Образец заголовка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Образец подзаголовка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681F95B-FC61-4150-B30F-51B441FE28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1154D-47B5-44AB-B9DE-9F7081C79D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90DC5-1A07-4992-BDBE-A756442C52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648D786-03AF-4022-88D9-67A835834A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59470-0573-4ACE-9AF9-D74751B156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67FC7-67D5-45EA-A559-77739AB0AC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94F8B-B443-451F-8237-D189EFBBEB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17A69-78CD-4F0A-A87F-C6C0C26B67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D451E6-F4C0-45BC-96CD-2D3B3FD6DB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D93E4-86E3-48E5-A742-E20838FB91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391EF3-C7B5-4645-9822-DB5C42DEC8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1660E-A022-4B40-B7AC-8EE35233DE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EA6B7E-8667-4CE0-993C-73C919FDA3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CCDADA-6956-4EB0-8E22-AB21AB037F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E446EE-2D42-41E7-86A9-3BBBA3F4F4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8BD910-682D-4D57-8AA1-C03E0235AA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821DD-2734-4221-AE97-401B1ADD6A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C760D-9FFE-46CA-A3E4-E5CB15313A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FC100-1E01-4C18-B07C-DDD0F32717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9C80E-88BD-4DC3-864C-AA5AD7F416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38C26-B0D6-400D-BDDE-32EC86CC5D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D813D-E127-4169-AE9B-09E8BBC03A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9560288-E2DF-4A65-BE8D-FEFD9F1844D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DEFCD9-E659-47A6-8EAD-736823C687B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19250" y="1268413"/>
            <a:ext cx="7345363" cy="2665412"/>
          </a:xfrm>
        </p:spPr>
        <p:txBody>
          <a:bodyPr/>
          <a:lstStyle/>
          <a:p>
            <a:pPr algn="ctr"/>
            <a:r>
              <a:rPr lang="en-US" sz="2800" i="1">
                <a:latin typeface="Blackadder ITC" pitchFamily="82" charset="0"/>
              </a:rPr>
              <a:t/>
            </a:r>
            <a:br>
              <a:rPr lang="en-US" sz="2800" i="1">
                <a:latin typeface="Blackadder ITC" pitchFamily="82" charset="0"/>
              </a:rPr>
            </a:br>
            <a:r>
              <a:rPr lang="ru-RU" i="1">
                <a:latin typeface="Blackadder ITC" pitchFamily="82" charset="0"/>
              </a:rPr>
              <a:t/>
            </a:r>
            <a:br>
              <a:rPr lang="ru-RU" i="1">
                <a:latin typeface="Blackadder ITC" pitchFamily="82" charset="0"/>
              </a:rPr>
            </a:br>
            <a:r>
              <a:rPr lang="ru-RU" sz="1200" i="1">
                <a:latin typeface="Blackadder ITC" pitchFamily="82" charset="0"/>
              </a:rPr>
              <a:t/>
            </a:r>
            <a:br>
              <a:rPr lang="ru-RU" sz="1200" i="1">
                <a:latin typeface="Blackadder ITC" pitchFamily="82" charset="0"/>
              </a:rPr>
            </a:br>
            <a:r>
              <a:rPr lang="ru-RU" sz="4400" b="1" i="1">
                <a:solidFill>
                  <a:srgbClr val="CC0066"/>
                </a:solidFill>
                <a:latin typeface="Blackadder ITC" pitchFamily="82" charset="0"/>
              </a:rPr>
              <a:t/>
            </a:r>
            <a:br>
              <a:rPr lang="ru-RU" sz="4400" b="1" i="1">
                <a:solidFill>
                  <a:srgbClr val="CC0066"/>
                </a:solidFill>
                <a:latin typeface="Blackadder ITC" pitchFamily="82" charset="0"/>
              </a:rPr>
            </a:br>
            <a:r>
              <a:rPr lang="ru-RU" sz="3600" b="1">
                <a:solidFill>
                  <a:srgbClr val="990099"/>
                </a:solidFill>
                <a:latin typeface="Blackadder ITC" pitchFamily="82" charset="0"/>
              </a:rPr>
              <a:t>«</a:t>
            </a:r>
            <a:r>
              <a:rPr lang="ru-RU" sz="3600" b="1">
                <a:solidFill>
                  <a:srgbClr val="990099"/>
                </a:solidFill>
                <a:latin typeface="Monotype Corsiva" pitchFamily="66" charset="0"/>
              </a:rPr>
              <a:t>Подарок  на  день  рождения</a:t>
            </a:r>
            <a:r>
              <a:rPr lang="ru-RU" sz="3600" b="1">
                <a:solidFill>
                  <a:srgbClr val="990099"/>
                </a:solidFill>
                <a:latin typeface="Blackadder ITC" pitchFamily="82" charset="0"/>
              </a:rPr>
              <a:t>»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16216" y="4293096"/>
            <a:ext cx="2627784" cy="2015629"/>
          </a:xfrm>
        </p:spPr>
        <p:txBody>
          <a:bodyPr/>
          <a:lstStyle/>
          <a:p>
            <a:pPr algn="r"/>
            <a:r>
              <a:rPr lang="ru-RU" sz="1800" b="1" dirty="0" smtClean="0"/>
              <a:t>Автор проекта:</a:t>
            </a:r>
            <a:r>
              <a:rPr lang="ru-RU" sz="1800" dirty="0" smtClean="0"/>
              <a:t> </a:t>
            </a:r>
          </a:p>
          <a:p>
            <a:pPr algn="r"/>
            <a:r>
              <a:rPr lang="ru-RU" sz="1800" dirty="0" smtClean="0"/>
              <a:t>Сергеева Регина</a:t>
            </a:r>
          </a:p>
          <a:p>
            <a:pPr algn="r"/>
            <a:r>
              <a:rPr lang="ru-RU" sz="1800" dirty="0" smtClean="0"/>
              <a:t>ученица 7  класса</a:t>
            </a:r>
          </a:p>
          <a:p>
            <a:pPr algn="r"/>
            <a:r>
              <a:rPr lang="ru-RU" sz="1800" b="1" dirty="0" smtClean="0"/>
              <a:t>Руководитель:</a:t>
            </a:r>
            <a:endParaRPr lang="ru-RU" sz="1800" dirty="0" smtClean="0"/>
          </a:p>
          <a:p>
            <a:pPr algn="r"/>
            <a:r>
              <a:rPr lang="ru-RU" sz="1800" dirty="0" smtClean="0"/>
              <a:t>Клименко Л.Н.</a:t>
            </a:r>
          </a:p>
          <a:p>
            <a:pPr algn="r"/>
            <a:r>
              <a:rPr lang="ru-RU" sz="1800" dirty="0" smtClean="0"/>
              <a:t>учитель технологии</a:t>
            </a:r>
          </a:p>
          <a:p>
            <a:pPr algn="r"/>
            <a:r>
              <a:rPr lang="ru-RU" sz="1800" dirty="0" smtClean="0"/>
              <a:t>                                             </a:t>
            </a:r>
          </a:p>
          <a:p>
            <a:pPr algn="r"/>
            <a:r>
              <a:rPr lang="ru-RU" sz="1800" dirty="0" smtClean="0"/>
              <a:t> </a:t>
            </a:r>
          </a:p>
          <a:p>
            <a:pPr algn="r"/>
            <a:r>
              <a:rPr lang="ru-RU" sz="1800" dirty="0" smtClean="0"/>
              <a:t> 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72712" name="WordArt 8"/>
          <p:cNvSpPr>
            <a:spLocks noChangeArrowheads="1" noChangeShapeType="1" noTextEdit="1"/>
          </p:cNvSpPr>
          <p:nvPr/>
        </p:nvSpPr>
        <p:spPr bwMode="auto">
          <a:xfrm>
            <a:off x="2124075" y="1341438"/>
            <a:ext cx="6696075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31750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9900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В Ы Ш И В К А</a:t>
            </a:r>
          </a:p>
        </p:txBody>
      </p:sp>
      <p:pic>
        <p:nvPicPr>
          <p:cNvPr id="72713" name="Picture 1" descr="F:\Всё для презентаций\Коллекция анимашек\Копия butterfly55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885113" y="404813"/>
            <a:ext cx="7905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4" name="Picture 1" descr="F:\Всё для презентаций\Коллекция анимашек\Копия butterfly55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4292600"/>
            <a:ext cx="1728788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39952" y="630932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2016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703513" y="274638"/>
            <a:ext cx="6316662" cy="777875"/>
          </a:xfrm>
        </p:spPr>
        <p:txBody>
          <a:bodyPr/>
          <a:lstStyle/>
          <a:p>
            <a:pPr algn="ctr"/>
            <a:r>
              <a:rPr lang="ru-RU" sz="2800" b="1" u="sng">
                <a:solidFill>
                  <a:srgbClr val="990099"/>
                </a:solidFill>
                <a:latin typeface="Blackadder ITC" pitchFamily="82" charset="0"/>
              </a:rPr>
              <a:t>Материалы</a:t>
            </a:r>
            <a:r>
              <a:rPr lang="ru-RU" sz="2800" b="1" u="sng">
                <a:solidFill>
                  <a:srgbClr val="990099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93988" y="1268413"/>
            <a:ext cx="6326187" cy="485775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/>
              <a:t>хлопчатобумажная канва </a:t>
            </a:r>
            <a:r>
              <a:rPr lang="ru-RU" dirty="0" smtClean="0"/>
              <a:t>(белая);</a:t>
            </a:r>
            <a:endParaRPr lang="ru-RU" dirty="0"/>
          </a:p>
          <a:p>
            <a:pPr>
              <a:buFont typeface="Wingdings" pitchFamily="2" charset="2"/>
              <a:buChar char="ü"/>
            </a:pPr>
            <a:r>
              <a:rPr lang="ru-RU" dirty="0"/>
              <a:t>нитки мулине (белые, </a:t>
            </a:r>
            <a:r>
              <a:rPr lang="ru-RU" dirty="0" smtClean="0"/>
              <a:t>жёлтые</a:t>
            </a:r>
            <a:r>
              <a:rPr lang="ru-RU" dirty="0"/>
              <a:t>, </a:t>
            </a:r>
            <a:r>
              <a:rPr lang="ru-RU" dirty="0" smtClean="0"/>
              <a:t>зелёные</a:t>
            </a:r>
            <a:r>
              <a:rPr lang="ru-RU" dirty="0" smtClean="0"/>
              <a:t>, </a:t>
            </a:r>
            <a:r>
              <a:rPr lang="ru-RU" dirty="0" smtClean="0"/>
              <a:t>голубые, синие, чёрные);</a:t>
            </a:r>
            <a:endParaRPr lang="ru-RU" dirty="0"/>
          </a:p>
          <a:p>
            <a:pPr>
              <a:buFont typeface="Wingdings" pitchFamily="2" charset="2"/>
              <a:buChar char="ü"/>
            </a:pPr>
            <a:r>
              <a:rPr lang="ru-RU" dirty="0"/>
              <a:t>деревянная рамка со стеклом.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  <a:p>
            <a:pPr>
              <a:buFont typeface="Wingdings" pitchFamily="2" charset="2"/>
              <a:buNone/>
            </a:pPr>
            <a:r>
              <a:rPr lang="ru-RU" b="1" u="sng" dirty="0">
                <a:solidFill>
                  <a:srgbClr val="990099"/>
                </a:solidFill>
              </a:rPr>
              <a:t>Затраты: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набор для вышивки;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/>
              <a:t>пяльца</a:t>
            </a:r>
            <a:r>
              <a:rPr lang="ru-RU" dirty="0"/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рамка.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>
                <a:solidFill>
                  <a:srgbClr val="990099"/>
                </a:solidFill>
              </a:rPr>
              <a:t>    </a:t>
            </a:r>
            <a:r>
              <a:rPr lang="ru-RU" dirty="0">
                <a:solidFill>
                  <a:srgbClr val="990099"/>
                </a:solidFill>
              </a:rPr>
              <a:t>            </a:t>
            </a:r>
            <a:r>
              <a:rPr lang="en-US" dirty="0">
                <a:solidFill>
                  <a:srgbClr val="990099"/>
                </a:solidFill>
              </a:rPr>
              <a:t> </a:t>
            </a:r>
            <a:r>
              <a:rPr lang="ru-RU" b="1" u="sng" dirty="0">
                <a:solidFill>
                  <a:srgbClr val="990099"/>
                </a:solidFill>
              </a:rPr>
              <a:t>Итого:</a:t>
            </a:r>
            <a:r>
              <a:rPr lang="ru-RU" dirty="0"/>
              <a:t> </a:t>
            </a:r>
            <a:r>
              <a:rPr lang="ru-RU" dirty="0" smtClean="0"/>
              <a:t>50 </a:t>
            </a:r>
            <a:r>
              <a:rPr lang="ru-RU" dirty="0"/>
              <a:t>руб.</a:t>
            </a:r>
          </a:p>
          <a:p>
            <a:pPr>
              <a:buFont typeface="Wingdings" pitchFamily="2" charset="2"/>
              <a:buNone/>
            </a:pPr>
            <a:endParaRPr lang="ru-RU" dirty="0"/>
          </a:p>
          <a:p>
            <a:pPr>
              <a:buFont typeface="Wingdings" pitchFamily="2" charset="2"/>
              <a:buNone/>
            </a:pPr>
            <a:endParaRPr lang="ru-RU" dirty="0"/>
          </a:p>
          <a:p>
            <a:pPr>
              <a:buFont typeface="Wingdings" pitchFamily="2" charset="2"/>
              <a:buNone/>
            </a:pPr>
            <a:endParaRPr lang="ru-RU" dirty="0"/>
          </a:p>
          <a:p>
            <a:pPr>
              <a:buFont typeface="Wingdings" pitchFamily="2" charset="2"/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619672" y="404664"/>
            <a:ext cx="6912768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Правила безопасности во время работы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99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9900CC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Во время работы ножницы должны лежать справа на столе с сомкнутыми лезвиями.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Брать и передавать ножницы нужно сомкнутыми лезвиями к себе, кольцами вперед.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Иглы, булавки, ножницы, наперсток хранят в специальной шкатулке с крышкой.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Если игла не нужна, ее следует вколоть в подушечку.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 Нельзя пользоваться ржавой иглой (такая игла может легко сломаться).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В процессе работы необходимо пользоваться наперстком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03513" y="274638"/>
            <a:ext cx="5900737" cy="633412"/>
          </a:xfrm>
        </p:spPr>
        <p:txBody>
          <a:bodyPr/>
          <a:lstStyle/>
          <a:p>
            <a:pPr algn="ctr"/>
            <a:r>
              <a:rPr lang="ru-RU" b="1">
                <a:solidFill>
                  <a:srgbClr val="990099"/>
                </a:solidFill>
                <a:latin typeface="Blackadder ITC" pitchFamily="82" charset="0"/>
              </a:rPr>
              <a:t>Технологические операции</a:t>
            </a:r>
            <a:r>
              <a:rPr lang="ru-RU" b="1">
                <a:solidFill>
                  <a:srgbClr val="990099"/>
                </a:solidFill>
              </a:rPr>
              <a:t>:</a:t>
            </a:r>
          </a:p>
        </p:txBody>
      </p:sp>
      <p:pic>
        <p:nvPicPr>
          <p:cNvPr id="86021" name="Picture 5" descr="Embroider_cross_0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1125538"/>
            <a:ext cx="2736850" cy="2579687"/>
          </a:xfrm>
          <a:prstGeom prst="rect">
            <a:avLst/>
          </a:prstGeom>
          <a:noFill/>
        </p:spPr>
      </p:pic>
      <p:pic>
        <p:nvPicPr>
          <p:cNvPr id="86023" name="Picture 7" descr="Embroider_cross_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4221163"/>
            <a:ext cx="1763712" cy="1163637"/>
          </a:xfrm>
          <a:prstGeom prst="rect">
            <a:avLst/>
          </a:prstGeom>
          <a:noFill/>
        </p:spPr>
      </p:pic>
      <p:pic>
        <p:nvPicPr>
          <p:cNvPr id="86024" name="Picture 8" descr="Embroider_cross_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475" y="4221163"/>
            <a:ext cx="1727200" cy="1177925"/>
          </a:xfrm>
          <a:prstGeom prst="rect">
            <a:avLst/>
          </a:prstGeom>
          <a:noFill/>
        </p:spPr>
      </p:pic>
      <p:pic>
        <p:nvPicPr>
          <p:cNvPr id="86025" name="Picture 9" descr="Embroider_cross_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725" y="4221163"/>
            <a:ext cx="1800225" cy="1189037"/>
          </a:xfrm>
          <a:prstGeom prst="rect">
            <a:avLst/>
          </a:prstGeom>
          <a:noFill/>
        </p:spPr>
      </p:pic>
      <p:pic>
        <p:nvPicPr>
          <p:cNvPr id="86026" name="Picture 10" descr="Embroider_cross_2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26300" y="4221163"/>
            <a:ext cx="1738313" cy="1187450"/>
          </a:xfrm>
          <a:prstGeom prst="rect">
            <a:avLst/>
          </a:prstGeom>
          <a:noFill/>
        </p:spPr>
      </p:pic>
      <p:pic>
        <p:nvPicPr>
          <p:cNvPr id="86028" name="Picture 12" descr="Embroider_cross_2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19250" y="5516563"/>
            <a:ext cx="1657350" cy="1133475"/>
          </a:xfrm>
          <a:prstGeom prst="rect">
            <a:avLst/>
          </a:prstGeom>
          <a:noFill/>
        </p:spPr>
      </p:pic>
      <p:pic>
        <p:nvPicPr>
          <p:cNvPr id="86030" name="Picture 14" descr="Embroider_cross_2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8038" y="5516563"/>
            <a:ext cx="1800225" cy="1127125"/>
          </a:xfrm>
          <a:prstGeom prst="rect">
            <a:avLst/>
          </a:prstGeom>
          <a:noFill/>
        </p:spPr>
      </p:pic>
      <p:pic>
        <p:nvPicPr>
          <p:cNvPr id="86031" name="Picture 15" descr="Embroider_cross_2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92725" y="5516563"/>
            <a:ext cx="1800225" cy="1109662"/>
          </a:xfrm>
          <a:prstGeom prst="rect">
            <a:avLst/>
          </a:prstGeom>
          <a:noFill/>
        </p:spPr>
      </p:pic>
      <p:pic>
        <p:nvPicPr>
          <p:cNvPr id="86032" name="Picture 16" descr="Embroider_cross_2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5825" y="5516563"/>
            <a:ext cx="1701800" cy="1117600"/>
          </a:xfrm>
          <a:prstGeom prst="rect">
            <a:avLst/>
          </a:prstGeom>
          <a:noFill/>
        </p:spPr>
      </p:pic>
      <p:pic>
        <p:nvPicPr>
          <p:cNvPr id="86033" name="Picture 17" descr="Рисунок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651500" y="1412875"/>
            <a:ext cx="2952750" cy="26225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555776" y="-23028"/>
            <a:ext cx="604867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99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latin typeface="Times New Roman" pitchFamily="18" charset="0"/>
                <a:cs typeface="Times New Roman" pitchFamily="18" charset="0"/>
              </a:rPr>
              <a:t>Экологическое обоснование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Моё вышивание полностью соответствует всем критериям экологичности. Для своей работы я выбрала нитки мулине. Эти нитки являются экологически чистым продуктом, не загрязняют атмосферу. При стирке не меняют цвет. Они изготовлены из хлопка, обработаны устойчивым натуральным красителем.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3573463"/>
            <a:ext cx="2519363" cy="1943100"/>
          </a:xfrm>
        </p:spPr>
        <p:txBody>
          <a:bodyPr/>
          <a:lstStyle/>
          <a:p>
            <a:pPr algn="ctr"/>
            <a:r>
              <a:rPr lang="ru-RU" sz="2400" i="1" dirty="0">
                <a:solidFill>
                  <a:srgbClr val="990099"/>
                </a:solidFill>
                <a:latin typeface="Blackadder ITC" pitchFamily="82" charset="0"/>
              </a:rPr>
              <a:t>Не сомневаюсь каждый рад иметь такой подарочек</a:t>
            </a: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755650" y="404813"/>
            <a:ext cx="360045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Неполноценны те квартиры, </a:t>
            </a:r>
          </a:p>
          <a:p>
            <a:r>
              <a:rPr lang="ru-RU" sz="1600" b="1"/>
              <a:t>Где не имеется картины.</a:t>
            </a:r>
          </a:p>
          <a:p>
            <a:r>
              <a:rPr lang="ru-RU" sz="1600" b="1"/>
              <a:t>К холсту ты только подойдешь,</a:t>
            </a:r>
          </a:p>
          <a:p>
            <a:r>
              <a:rPr lang="ru-RU" sz="1600" b="1"/>
              <a:t>Глаз от него не отведешь</a:t>
            </a:r>
          </a:p>
          <a:p>
            <a:r>
              <a:rPr lang="ru-RU" sz="1600" b="1"/>
              <a:t>И сразу станешь с того дня</a:t>
            </a:r>
          </a:p>
          <a:p>
            <a:r>
              <a:rPr lang="ru-RU" sz="1600" b="1"/>
              <a:t>Почаще вспоминать меня!</a:t>
            </a:r>
          </a:p>
        </p:txBody>
      </p:sp>
      <p:pic>
        <p:nvPicPr>
          <p:cNvPr id="6" name="Picture 1" descr="Instasize_0429213722"/>
          <p:cNvPicPr>
            <a:picLocks noChangeAspect="1" noChangeArrowheads="1"/>
          </p:cNvPicPr>
          <p:nvPr/>
        </p:nvPicPr>
        <p:blipFill>
          <a:blip r:embed="rId2" cstate="print"/>
          <a:srcRect l="19624" r="19966" b="23790"/>
          <a:stretch>
            <a:fillRect/>
          </a:stretch>
        </p:blipFill>
        <p:spPr bwMode="auto">
          <a:xfrm>
            <a:off x="4641113" y="692696"/>
            <a:ext cx="3710799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74638"/>
            <a:ext cx="7904162" cy="1143000"/>
          </a:xfrm>
        </p:spPr>
        <p:txBody>
          <a:bodyPr/>
          <a:lstStyle/>
          <a:p>
            <a:pPr algn="ctr"/>
            <a:r>
              <a:rPr lang="ru-RU" sz="2800" i="1" dirty="0">
                <a:solidFill>
                  <a:srgbClr val="990099"/>
                </a:solidFill>
              </a:rPr>
              <a:t>Вывод: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1050" y="1557338"/>
            <a:ext cx="6769100" cy="4884737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 время своей работы 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углубила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знания в истории вышивки. Но чтобы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исполнить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свои желания и задумки потребовались выдержка, терпение, ну и конечно материальные средства.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Таким образом, я выполнила все поставленные перед собой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задачи.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мой взгляд, изделие у меня получилось интересным, и я считаю, что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вышивка очень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понравиться сестре, так как,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выполняя её,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 соблюдала все рекомендации, работала аккуратно. </a:t>
            </a:r>
          </a:p>
          <a:p>
            <a:pPr marL="0" indent="0">
              <a:buFontTx/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Instasize_0429213722"/>
          <p:cNvPicPr>
            <a:picLocks noChangeAspect="1" noChangeArrowheads="1"/>
          </p:cNvPicPr>
          <p:nvPr/>
        </p:nvPicPr>
        <p:blipFill>
          <a:blip r:embed="rId2" cstate="print"/>
          <a:srcRect l="19624" r="19966" b="23790"/>
          <a:stretch>
            <a:fillRect/>
          </a:stretch>
        </p:blipFill>
        <p:spPr bwMode="auto">
          <a:xfrm>
            <a:off x="539552" y="1052736"/>
            <a:ext cx="3491880" cy="4404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nstasize_0428212803.jpg"/>
          <p:cNvPicPr>
            <a:picLocks noChangeAspect="1"/>
          </p:cNvPicPr>
          <p:nvPr/>
        </p:nvPicPr>
        <p:blipFill>
          <a:blip r:embed="rId3" cstate="print"/>
          <a:srcRect l="1159" t="21000" r="8342" b="20201"/>
          <a:stretch>
            <a:fillRect/>
          </a:stretch>
        </p:blipFill>
        <p:spPr bwMode="auto">
          <a:xfrm>
            <a:off x="4355976" y="1916832"/>
            <a:ext cx="4536504" cy="3536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00563" y="274638"/>
            <a:ext cx="4319587" cy="922337"/>
          </a:xfrm>
        </p:spPr>
        <p:txBody>
          <a:bodyPr/>
          <a:lstStyle/>
          <a:p>
            <a:pPr algn="ctr"/>
            <a:r>
              <a:rPr lang="ru-RU" sz="2800" b="1" i="1" dirty="0">
                <a:solidFill>
                  <a:srgbClr val="990099"/>
                </a:solidFill>
                <a:latin typeface="Blackadder ITC" pitchFamily="82" charset="0"/>
              </a:rPr>
              <a:t>У моей </a:t>
            </a:r>
            <a:r>
              <a:rPr lang="ru-RU" sz="2800" b="1" i="1" dirty="0" smtClean="0">
                <a:solidFill>
                  <a:srgbClr val="990099"/>
                </a:solidFill>
                <a:latin typeface="Blackadder ITC" pitchFamily="82" charset="0"/>
              </a:rPr>
              <a:t>сестры скоро </a:t>
            </a:r>
            <a:r>
              <a:rPr lang="ru-RU" sz="2800" b="1" i="1" dirty="0">
                <a:solidFill>
                  <a:srgbClr val="990099"/>
                </a:solidFill>
                <a:latin typeface="Blackadder ITC" pitchFamily="82" charset="0"/>
              </a:rPr>
              <a:t/>
            </a:r>
            <a:br>
              <a:rPr lang="ru-RU" sz="2800" b="1" i="1" dirty="0">
                <a:solidFill>
                  <a:srgbClr val="990099"/>
                </a:solidFill>
                <a:latin typeface="Blackadder ITC" pitchFamily="82" charset="0"/>
              </a:rPr>
            </a:br>
            <a:r>
              <a:rPr lang="ru-RU" sz="2800" b="1" i="1" dirty="0">
                <a:solidFill>
                  <a:srgbClr val="990099"/>
                </a:solidFill>
                <a:latin typeface="Blackadder ITC" pitchFamily="82" charset="0"/>
              </a:rPr>
              <a:t>день рождения</a:t>
            </a:r>
          </a:p>
        </p:txBody>
      </p:sp>
      <p:pic>
        <p:nvPicPr>
          <p:cNvPr id="1026" name="Picture 2" descr="Instasize_0429213722"/>
          <p:cNvPicPr>
            <a:picLocks noChangeAspect="1" noChangeArrowheads="1"/>
          </p:cNvPicPr>
          <p:nvPr/>
        </p:nvPicPr>
        <p:blipFill>
          <a:blip r:embed="rId2" cstate="print"/>
          <a:srcRect l="49829" r="19966" b="51663"/>
          <a:stretch>
            <a:fillRect/>
          </a:stretch>
        </p:blipFill>
        <p:spPr bwMode="auto">
          <a:xfrm>
            <a:off x="458543" y="332656"/>
            <a:ext cx="3105345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211960" y="1327121"/>
            <a:ext cx="432048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048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 моей младшей сестры скоро будет день рождения, а я ещё не приготовила ей подарок! Что ей подарить? Одно я знаю точно, что подарок, выполненный своими руками в два раза приятней.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048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России с давних времён женщины украшают свою одежду и свой дом вышивкой. Именно поэтому темой своего творческого проекта я выбрала выполнение изделия в технике вышивки крестом.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124744"/>
            <a:ext cx="5185320" cy="634082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990099"/>
                </a:solidFill>
                <a:latin typeface="Blackadder ITC" pitchFamily="82" charset="0"/>
              </a:rPr>
              <a:t/>
            </a:r>
            <a:br>
              <a:rPr lang="ru-RU" sz="1800" b="1" i="1" dirty="0" smtClean="0">
                <a:solidFill>
                  <a:srgbClr val="990099"/>
                </a:solidFill>
                <a:latin typeface="Blackadder ITC" pitchFamily="82" charset="0"/>
              </a:rPr>
            </a:br>
            <a:r>
              <a:rPr lang="ru-RU" sz="1800" b="1" i="1" dirty="0" smtClean="0">
                <a:solidFill>
                  <a:srgbClr val="990099"/>
                </a:solidFill>
                <a:latin typeface="Blackadder ITC" pitchFamily="82" charset="0"/>
              </a:rPr>
              <a:t/>
            </a:r>
            <a:br>
              <a:rPr lang="ru-RU" sz="1800" b="1" i="1" dirty="0" smtClean="0">
                <a:solidFill>
                  <a:srgbClr val="990099"/>
                </a:solidFill>
                <a:latin typeface="Blackadder ITC" pitchFamily="82" charset="0"/>
              </a:rPr>
            </a:br>
            <a:r>
              <a:rPr lang="ru-RU" sz="1800" b="1" i="1" dirty="0" smtClean="0">
                <a:solidFill>
                  <a:srgbClr val="990099"/>
                </a:solidFill>
                <a:latin typeface="Blackadder ITC" pitchFamily="82" charset="0"/>
              </a:rPr>
              <a:t/>
            </a:r>
            <a:br>
              <a:rPr lang="ru-RU" sz="1800" b="1" i="1" dirty="0" smtClean="0">
                <a:solidFill>
                  <a:srgbClr val="990099"/>
                </a:solidFill>
                <a:latin typeface="Blackadder ITC" pitchFamily="82" charset="0"/>
              </a:rPr>
            </a:br>
            <a:r>
              <a:rPr lang="ru-RU" sz="2800" b="1" i="1" dirty="0" smtClean="0">
                <a:solidFill>
                  <a:srgbClr val="990099"/>
                </a:solidFill>
                <a:latin typeface="Blackadder ITC" pitchFamily="82" charset="0"/>
              </a:rPr>
              <a:t>Цели: </a:t>
            </a:r>
            <a:r>
              <a:rPr lang="ru-RU" sz="1800" b="1" i="1" dirty="0" smtClean="0">
                <a:solidFill>
                  <a:srgbClr val="990099"/>
                </a:solidFill>
                <a:latin typeface="Blackadder ITC" pitchFamily="82" charset="0"/>
              </a:rPr>
              <a:t/>
            </a:r>
            <a:br>
              <a:rPr lang="ru-RU" sz="1800" b="1" i="1" dirty="0" smtClean="0">
                <a:solidFill>
                  <a:srgbClr val="990099"/>
                </a:solidFill>
                <a:latin typeface="Blackadder ITC" pitchFamily="82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изготовить вышивку в подарок младшей сестре. 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b="1" dirty="0">
              <a:solidFill>
                <a:srgbClr val="990099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9632" y="1700808"/>
            <a:ext cx="6608762" cy="4425950"/>
          </a:xfrm>
        </p:spPr>
        <p:txBody>
          <a:bodyPr/>
          <a:lstStyle/>
          <a:p>
            <a:pPr>
              <a:buNone/>
            </a:pPr>
            <a:r>
              <a:rPr lang="ru-RU" sz="2800" b="1" i="1" dirty="0" smtClean="0">
                <a:solidFill>
                  <a:srgbClr val="990099"/>
                </a:solidFill>
                <a:latin typeface="Blackadder ITC" pitchFamily="82" charset="0"/>
              </a:rPr>
              <a:t>Задачи </a:t>
            </a:r>
            <a:r>
              <a:rPr lang="ru-RU" sz="2800" b="1" dirty="0" smtClean="0">
                <a:solidFill>
                  <a:srgbClr val="990099"/>
                </a:solidFill>
              </a:rPr>
              <a:t>:</a:t>
            </a:r>
            <a:endParaRPr lang="ru-RU" sz="2800" dirty="0" smtClean="0"/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изучить историю появления вышивки;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закрепить навыки вышивания крестом;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сделать подарок любимому человеку;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расширить свой кругозор;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получить зачёт по технологии.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3" y="260350"/>
            <a:ext cx="6553200" cy="720725"/>
          </a:xfrm>
        </p:spPr>
        <p:txBody>
          <a:bodyPr/>
          <a:lstStyle/>
          <a:p>
            <a:pPr algn="ctr"/>
            <a:r>
              <a:rPr lang="ru-RU" b="1" i="1">
                <a:solidFill>
                  <a:srgbClr val="9900CC"/>
                </a:solidFill>
                <a:latin typeface="Blackadder ITC" pitchFamily="82" charset="0"/>
              </a:rPr>
              <a:t>Из истории вышивания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76825" y="1341438"/>
            <a:ext cx="3671888" cy="230346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000"/>
              <a:t>вышивка насчитывает многовековую историю;</a:t>
            </a:r>
          </a:p>
          <a:p>
            <a:pPr>
              <a:buFont typeface="Wingdings" pitchFamily="2" charset="2"/>
              <a:buChar char="ü"/>
            </a:pPr>
            <a:r>
              <a:rPr lang="ru-RU" sz="2000"/>
              <a:t>это декоративно-прикладное искусство;</a:t>
            </a:r>
          </a:p>
          <a:p>
            <a:pPr>
              <a:buFont typeface="Wingdings" pitchFamily="2" charset="2"/>
              <a:buChar char="ü"/>
            </a:pPr>
            <a:r>
              <a:rPr lang="ru-RU" sz="2000"/>
              <a:t>пришло к нам из глубокой древности с Востока;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1052513"/>
            <a:ext cx="22018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5" descr="Cost_1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5400" y="3644900"/>
            <a:ext cx="238442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2411413" y="4221163"/>
            <a:ext cx="38163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ru-RU"/>
              <a:t>  в России этим ремеслом занимались даже царицы и царевны, боярыни и боярышни, выполняли самые причудливые и богатые вышивки, дополняя их бисером, жемчугом; особенно старались украсить кокошники и сарафаны;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260350"/>
            <a:ext cx="3960813" cy="27368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/>
              <a:t> большинство композиций отражают верование наших предков славян и связаны с магическими религиозными обрядами поклонения Солнцу, Земле и Морю;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  <p:pic>
        <p:nvPicPr>
          <p:cNvPr id="82948" name="Picture 4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>
          <a:xfrm>
            <a:off x="2195513" y="3429000"/>
            <a:ext cx="6697662" cy="509588"/>
          </a:xfrm>
          <a:noFill/>
          <a:ln/>
        </p:spPr>
      </p:pic>
      <p:pic>
        <p:nvPicPr>
          <p:cNvPr id="82949" name="Picture 5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6011863" y="333375"/>
            <a:ext cx="2836862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6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6300788" y="1989138"/>
            <a:ext cx="100806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4716463" y="3644900"/>
            <a:ext cx="424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400"/>
          </a:p>
        </p:txBody>
      </p:sp>
      <p:pic>
        <p:nvPicPr>
          <p:cNvPr id="82953" name="Picture 9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7667625" y="1989138"/>
            <a:ext cx="812800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4" name="Picture 10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6372225" y="4365625"/>
            <a:ext cx="2520950" cy="221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5" name="Picture 11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4284663" y="4365625"/>
            <a:ext cx="179705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6" name="Picture 12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/>
          <a:stretch>
            <a:fillRect/>
          </a:stretch>
        </p:blipFill>
        <p:spPr bwMode="auto">
          <a:xfrm>
            <a:off x="1619250" y="4365625"/>
            <a:ext cx="2422525" cy="220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2519363" y="260350"/>
            <a:ext cx="6624637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3000"/>
          </a:p>
          <a:p>
            <a:pPr>
              <a:buFont typeface="Wingdings" pitchFamily="2" charset="2"/>
              <a:buChar char="ü"/>
            </a:pPr>
            <a:r>
              <a:rPr lang="ru-RU" sz="2800"/>
              <a:t>самый старинный шов в русских вышивках «крест»; этот шов используют для украшения салфеток, подушек, скатертей, блузок, картин, подзорников;</a:t>
            </a:r>
          </a:p>
        </p:txBody>
      </p:sp>
      <p:pic>
        <p:nvPicPr>
          <p:cNvPr id="93191" name="Picture 7" descr="Cross_stitch_embroid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3284538"/>
            <a:ext cx="4319588" cy="32400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3241675" cy="1641475"/>
          </a:xfrm>
        </p:spPr>
        <p:txBody>
          <a:bodyPr/>
          <a:lstStyle/>
          <a:p>
            <a:pPr algn="ctr"/>
            <a:r>
              <a:rPr lang="ru-RU" sz="4800" b="1">
                <a:solidFill>
                  <a:srgbClr val="990099"/>
                </a:solidFill>
              </a:rPr>
              <a:t>Выбор моделей:</a:t>
            </a:r>
          </a:p>
        </p:txBody>
      </p:sp>
      <p:pic>
        <p:nvPicPr>
          <p:cNvPr id="88069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513" y="2276475"/>
            <a:ext cx="4679950" cy="4311650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 descr="Instasize_0428212803.jpg"/>
          <p:cNvPicPr>
            <a:picLocks noChangeAspect="1"/>
          </p:cNvPicPr>
          <p:nvPr/>
        </p:nvPicPr>
        <p:blipFill>
          <a:blip r:embed="rId2" cstate="print"/>
          <a:srcRect l="28778" t="34805" r="34601" b="28896"/>
          <a:stretch>
            <a:fillRect/>
          </a:stretch>
        </p:blipFill>
        <p:spPr bwMode="auto">
          <a:xfrm>
            <a:off x="467544" y="1772816"/>
            <a:ext cx="3952875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201613"/>
            <a:ext cx="4392612" cy="407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9275"/>
            <a:ext cx="3600450" cy="1439863"/>
          </a:xfrm>
        </p:spPr>
        <p:txBody>
          <a:bodyPr/>
          <a:lstStyle/>
          <a:p>
            <a:pPr algn="ctr"/>
            <a:r>
              <a:rPr lang="ru-RU" sz="2800" b="1">
                <a:solidFill>
                  <a:srgbClr val="990099"/>
                </a:solidFill>
                <a:latin typeface="Blackadder ITC" pitchFamily="82" charset="0"/>
              </a:rPr>
              <a:t>Выбор модели</a:t>
            </a:r>
            <a:br>
              <a:rPr lang="ru-RU" sz="2800" b="1">
                <a:solidFill>
                  <a:srgbClr val="990099"/>
                </a:solidFill>
                <a:latin typeface="Blackadder ITC" pitchFamily="82" charset="0"/>
              </a:rPr>
            </a:br>
            <a:r>
              <a:rPr lang="ru-RU" sz="2800" b="1">
                <a:solidFill>
                  <a:srgbClr val="990099"/>
                </a:solidFill>
                <a:latin typeface="Blackadder ITC" pitchFamily="82" charset="0"/>
              </a:rPr>
              <a:t> </a:t>
            </a:r>
            <a:r>
              <a:rPr lang="ru-RU" sz="4800" b="1">
                <a:solidFill>
                  <a:srgbClr val="990099"/>
                </a:solidFill>
              </a:rPr>
              <a:t>«На лугу»</a:t>
            </a:r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1547813" y="3284538"/>
            <a:ext cx="30956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b="1" dirty="0"/>
              <a:t>Рассмотрев и оценив варианты, я выбрала для работы картину номер </a:t>
            </a:r>
            <a:r>
              <a:rPr lang="ru-RU" b="1" dirty="0" smtClean="0"/>
              <a:t>три  «Пейзаж».                        </a:t>
            </a:r>
            <a:r>
              <a:rPr lang="ru-RU" b="1" dirty="0"/>
              <a:t>Это </a:t>
            </a:r>
            <a:r>
              <a:rPr lang="ru-RU" b="1" dirty="0" smtClean="0"/>
              <a:t>простая вышивка</a:t>
            </a:r>
            <a:r>
              <a:rPr lang="ru-RU" b="1" dirty="0"/>
              <a:t>, но зато очень красивая и мне будет ее интересно вышивать.</a:t>
            </a:r>
          </a:p>
        </p:txBody>
      </p:sp>
      <p:pic>
        <p:nvPicPr>
          <p:cNvPr id="6" name="Рисунок 5" descr="Instasize_0428212803.jpg"/>
          <p:cNvPicPr>
            <a:picLocks noChangeAspect="1"/>
          </p:cNvPicPr>
          <p:nvPr/>
        </p:nvPicPr>
        <p:blipFill>
          <a:blip r:embed="rId2" cstate="print"/>
          <a:srcRect l="25599" t="33034" r="34082" b="27067"/>
          <a:stretch>
            <a:fillRect/>
          </a:stretch>
        </p:blipFill>
        <p:spPr bwMode="auto">
          <a:xfrm>
            <a:off x="5292081" y="710697"/>
            <a:ext cx="3380586" cy="40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freeppt_0016_slide">
  <a:themeElements>
    <a:clrScheme name="freeppt_0016_slide 2">
      <a:dk1>
        <a:srgbClr val="000000"/>
      </a:dk1>
      <a:lt1>
        <a:srgbClr val="FFCC33"/>
      </a:lt1>
      <a:dk2>
        <a:srgbClr val="000000"/>
      </a:dk2>
      <a:lt2>
        <a:srgbClr val="B2B2B2"/>
      </a:lt2>
      <a:accent1>
        <a:srgbClr val="807A13"/>
      </a:accent1>
      <a:accent2>
        <a:srgbClr val="A65F08"/>
      </a:accent2>
      <a:accent3>
        <a:srgbClr val="FFE2AD"/>
      </a:accent3>
      <a:accent4>
        <a:srgbClr val="000000"/>
      </a:accent4>
      <a:accent5>
        <a:srgbClr val="C0BEAA"/>
      </a:accent5>
      <a:accent6>
        <a:srgbClr val="965506"/>
      </a:accent6>
      <a:hlink>
        <a:srgbClr val="7A5C00"/>
      </a:hlink>
      <a:folHlink>
        <a:srgbClr val="8C4323"/>
      </a:folHlink>
    </a:clrScheme>
    <a:fontScheme name="freeppt_0016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eeppt_0016_slide 1">
        <a:dk1>
          <a:srgbClr val="000000"/>
        </a:dk1>
        <a:lt1>
          <a:srgbClr val="FFCC33"/>
        </a:lt1>
        <a:dk2>
          <a:srgbClr val="000000"/>
        </a:dk2>
        <a:lt2>
          <a:srgbClr val="B2B2B2"/>
        </a:lt2>
        <a:accent1>
          <a:srgbClr val="997300"/>
        </a:accent1>
        <a:accent2>
          <a:srgbClr val="996900"/>
        </a:accent2>
        <a:accent3>
          <a:srgbClr val="FFE2AD"/>
        </a:accent3>
        <a:accent4>
          <a:srgbClr val="000000"/>
        </a:accent4>
        <a:accent5>
          <a:srgbClr val="CABCAA"/>
        </a:accent5>
        <a:accent6>
          <a:srgbClr val="8A5E00"/>
        </a:accent6>
        <a:hlink>
          <a:srgbClr val="806000"/>
        </a:hlink>
        <a:folHlink>
          <a:srgbClr val="805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eeppt_0016_slide 2">
        <a:dk1>
          <a:srgbClr val="000000"/>
        </a:dk1>
        <a:lt1>
          <a:srgbClr val="FFCC33"/>
        </a:lt1>
        <a:dk2>
          <a:srgbClr val="000000"/>
        </a:dk2>
        <a:lt2>
          <a:srgbClr val="B2B2B2"/>
        </a:lt2>
        <a:accent1>
          <a:srgbClr val="807A13"/>
        </a:accent1>
        <a:accent2>
          <a:srgbClr val="A65F08"/>
        </a:accent2>
        <a:accent3>
          <a:srgbClr val="FFE2AD"/>
        </a:accent3>
        <a:accent4>
          <a:srgbClr val="000000"/>
        </a:accent4>
        <a:accent5>
          <a:srgbClr val="C0BEAA"/>
        </a:accent5>
        <a:accent6>
          <a:srgbClr val="965506"/>
        </a:accent6>
        <a:hlink>
          <a:srgbClr val="7A5C00"/>
        </a:hlink>
        <a:folHlink>
          <a:srgbClr val="8C4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eeppt_0016_slide 3">
        <a:dk1>
          <a:srgbClr val="000000"/>
        </a:dk1>
        <a:lt1>
          <a:srgbClr val="FFCC33"/>
        </a:lt1>
        <a:dk2>
          <a:srgbClr val="000000"/>
        </a:dk2>
        <a:lt2>
          <a:srgbClr val="B2B2B2"/>
        </a:lt2>
        <a:accent1>
          <a:srgbClr val="266099"/>
        </a:accent1>
        <a:accent2>
          <a:srgbClr val="806000"/>
        </a:accent2>
        <a:accent3>
          <a:srgbClr val="FFE2AD"/>
        </a:accent3>
        <a:accent4>
          <a:srgbClr val="000000"/>
        </a:accent4>
        <a:accent5>
          <a:srgbClr val="ACB6CA"/>
        </a:accent5>
        <a:accent6>
          <a:srgbClr val="735600"/>
        </a:accent6>
        <a:hlink>
          <a:srgbClr val="684285"/>
        </a:hlink>
        <a:folHlink>
          <a:srgbClr val="215E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eeppt_0016_slide 4">
        <a:dk1>
          <a:srgbClr val="000000"/>
        </a:dk1>
        <a:lt1>
          <a:srgbClr val="FFCC33"/>
        </a:lt1>
        <a:dk2>
          <a:srgbClr val="000000"/>
        </a:dk2>
        <a:lt2>
          <a:srgbClr val="B2B2B2"/>
        </a:lt2>
        <a:accent1>
          <a:srgbClr val="2C8019"/>
        </a:accent1>
        <a:accent2>
          <a:srgbClr val="5453A6"/>
        </a:accent2>
        <a:accent3>
          <a:srgbClr val="FFE2AD"/>
        </a:accent3>
        <a:accent4>
          <a:srgbClr val="000000"/>
        </a:accent4>
        <a:accent5>
          <a:srgbClr val="ACC0AB"/>
        </a:accent5>
        <a:accent6>
          <a:srgbClr val="4B4A96"/>
        </a:accent6>
        <a:hlink>
          <a:srgbClr val="8C383F"/>
        </a:hlink>
        <a:folHlink>
          <a:srgbClr val="735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eeppt_0016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7300"/>
        </a:accent1>
        <a:accent2>
          <a:srgbClr val="996900"/>
        </a:accent2>
        <a:accent3>
          <a:srgbClr val="FFFFFF"/>
        </a:accent3>
        <a:accent4>
          <a:srgbClr val="000000"/>
        </a:accent4>
        <a:accent5>
          <a:srgbClr val="CABCAA"/>
        </a:accent5>
        <a:accent6>
          <a:srgbClr val="8A5E00"/>
        </a:accent6>
        <a:hlink>
          <a:srgbClr val="806000"/>
        </a:hlink>
        <a:folHlink>
          <a:srgbClr val="805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eeppt_0016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A13"/>
        </a:accent1>
        <a:accent2>
          <a:srgbClr val="A65F08"/>
        </a:accent2>
        <a:accent3>
          <a:srgbClr val="FFFFFF"/>
        </a:accent3>
        <a:accent4>
          <a:srgbClr val="000000"/>
        </a:accent4>
        <a:accent5>
          <a:srgbClr val="C0BEAA"/>
        </a:accent5>
        <a:accent6>
          <a:srgbClr val="965506"/>
        </a:accent6>
        <a:hlink>
          <a:srgbClr val="7A5C00"/>
        </a:hlink>
        <a:folHlink>
          <a:srgbClr val="8C4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eeppt_0016_slide 7">
        <a:dk1>
          <a:srgbClr val="000000"/>
        </a:dk1>
        <a:lt1>
          <a:srgbClr val="F8F8F8"/>
        </a:lt1>
        <a:dk2>
          <a:srgbClr val="000000"/>
        </a:dk2>
        <a:lt2>
          <a:srgbClr val="B2B2B2"/>
        </a:lt2>
        <a:accent1>
          <a:srgbClr val="266099"/>
        </a:accent1>
        <a:accent2>
          <a:srgbClr val="806000"/>
        </a:accent2>
        <a:accent3>
          <a:srgbClr val="FBFBFB"/>
        </a:accent3>
        <a:accent4>
          <a:srgbClr val="000000"/>
        </a:accent4>
        <a:accent5>
          <a:srgbClr val="ACB6CA"/>
        </a:accent5>
        <a:accent6>
          <a:srgbClr val="735600"/>
        </a:accent6>
        <a:hlink>
          <a:srgbClr val="684285"/>
        </a:hlink>
        <a:folHlink>
          <a:srgbClr val="215E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eeppt_0016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2C8019"/>
        </a:accent1>
        <a:accent2>
          <a:srgbClr val="5453A6"/>
        </a:accent2>
        <a:accent3>
          <a:srgbClr val="FFFFFF"/>
        </a:accent3>
        <a:accent4>
          <a:srgbClr val="000000"/>
        </a:accent4>
        <a:accent5>
          <a:srgbClr val="ACC0AB"/>
        </a:accent5>
        <a:accent6>
          <a:srgbClr val="4B4A96"/>
        </a:accent6>
        <a:hlink>
          <a:srgbClr val="8C383F"/>
        </a:hlink>
        <a:folHlink>
          <a:srgbClr val="735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FFCC33"/>
      </a:lt1>
      <a:dk2>
        <a:srgbClr val="000000"/>
      </a:dk2>
      <a:lt2>
        <a:srgbClr val="B2B2B2"/>
      </a:lt2>
      <a:accent1>
        <a:srgbClr val="807A13"/>
      </a:accent1>
      <a:accent2>
        <a:srgbClr val="A65F08"/>
      </a:accent2>
      <a:accent3>
        <a:srgbClr val="FFE2AD"/>
      </a:accent3>
      <a:accent4>
        <a:srgbClr val="000000"/>
      </a:accent4>
      <a:accent5>
        <a:srgbClr val="C0BEAA"/>
      </a:accent5>
      <a:accent6>
        <a:srgbClr val="965506"/>
      </a:accent6>
      <a:hlink>
        <a:srgbClr val="7A5C00"/>
      </a:hlink>
      <a:folHlink>
        <a:srgbClr val="8C4323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CC33"/>
        </a:lt1>
        <a:dk2>
          <a:srgbClr val="000000"/>
        </a:dk2>
        <a:lt2>
          <a:srgbClr val="B2B2B2"/>
        </a:lt2>
        <a:accent1>
          <a:srgbClr val="997300"/>
        </a:accent1>
        <a:accent2>
          <a:srgbClr val="996900"/>
        </a:accent2>
        <a:accent3>
          <a:srgbClr val="FFE2AD"/>
        </a:accent3>
        <a:accent4>
          <a:srgbClr val="000000"/>
        </a:accent4>
        <a:accent5>
          <a:srgbClr val="CABCAA"/>
        </a:accent5>
        <a:accent6>
          <a:srgbClr val="8A5E00"/>
        </a:accent6>
        <a:hlink>
          <a:srgbClr val="806000"/>
        </a:hlink>
        <a:folHlink>
          <a:srgbClr val="805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CC33"/>
        </a:lt1>
        <a:dk2>
          <a:srgbClr val="000000"/>
        </a:dk2>
        <a:lt2>
          <a:srgbClr val="B2B2B2"/>
        </a:lt2>
        <a:accent1>
          <a:srgbClr val="807A13"/>
        </a:accent1>
        <a:accent2>
          <a:srgbClr val="A65F08"/>
        </a:accent2>
        <a:accent3>
          <a:srgbClr val="FFE2AD"/>
        </a:accent3>
        <a:accent4>
          <a:srgbClr val="000000"/>
        </a:accent4>
        <a:accent5>
          <a:srgbClr val="C0BEAA"/>
        </a:accent5>
        <a:accent6>
          <a:srgbClr val="965506"/>
        </a:accent6>
        <a:hlink>
          <a:srgbClr val="7A5C00"/>
        </a:hlink>
        <a:folHlink>
          <a:srgbClr val="8C4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CC33"/>
        </a:lt1>
        <a:dk2>
          <a:srgbClr val="000000"/>
        </a:dk2>
        <a:lt2>
          <a:srgbClr val="B2B2B2"/>
        </a:lt2>
        <a:accent1>
          <a:srgbClr val="266099"/>
        </a:accent1>
        <a:accent2>
          <a:srgbClr val="806000"/>
        </a:accent2>
        <a:accent3>
          <a:srgbClr val="FFE2AD"/>
        </a:accent3>
        <a:accent4>
          <a:srgbClr val="000000"/>
        </a:accent4>
        <a:accent5>
          <a:srgbClr val="ACB6CA"/>
        </a:accent5>
        <a:accent6>
          <a:srgbClr val="735600"/>
        </a:accent6>
        <a:hlink>
          <a:srgbClr val="684285"/>
        </a:hlink>
        <a:folHlink>
          <a:srgbClr val="215E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CC33"/>
        </a:lt1>
        <a:dk2>
          <a:srgbClr val="000000"/>
        </a:dk2>
        <a:lt2>
          <a:srgbClr val="B2B2B2"/>
        </a:lt2>
        <a:accent1>
          <a:srgbClr val="2C8019"/>
        </a:accent1>
        <a:accent2>
          <a:srgbClr val="5453A6"/>
        </a:accent2>
        <a:accent3>
          <a:srgbClr val="FFE2AD"/>
        </a:accent3>
        <a:accent4>
          <a:srgbClr val="000000"/>
        </a:accent4>
        <a:accent5>
          <a:srgbClr val="ACC0AB"/>
        </a:accent5>
        <a:accent6>
          <a:srgbClr val="4B4A96"/>
        </a:accent6>
        <a:hlink>
          <a:srgbClr val="8C383F"/>
        </a:hlink>
        <a:folHlink>
          <a:srgbClr val="735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7300"/>
        </a:accent1>
        <a:accent2>
          <a:srgbClr val="996900"/>
        </a:accent2>
        <a:accent3>
          <a:srgbClr val="FFFFFF"/>
        </a:accent3>
        <a:accent4>
          <a:srgbClr val="000000"/>
        </a:accent4>
        <a:accent5>
          <a:srgbClr val="CABCAA"/>
        </a:accent5>
        <a:accent6>
          <a:srgbClr val="8A5E00"/>
        </a:accent6>
        <a:hlink>
          <a:srgbClr val="806000"/>
        </a:hlink>
        <a:folHlink>
          <a:srgbClr val="805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A13"/>
        </a:accent1>
        <a:accent2>
          <a:srgbClr val="A65F08"/>
        </a:accent2>
        <a:accent3>
          <a:srgbClr val="FFFFFF"/>
        </a:accent3>
        <a:accent4>
          <a:srgbClr val="000000"/>
        </a:accent4>
        <a:accent5>
          <a:srgbClr val="C0BEAA"/>
        </a:accent5>
        <a:accent6>
          <a:srgbClr val="965506"/>
        </a:accent6>
        <a:hlink>
          <a:srgbClr val="7A5C00"/>
        </a:hlink>
        <a:folHlink>
          <a:srgbClr val="8C432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8F8F8"/>
        </a:lt1>
        <a:dk2>
          <a:srgbClr val="000000"/>
        </a:dk2>
        <a:lt2>
          <a:srgbClr val="B2B2B2"/>
        </a:lt2>
        <a:accent1>
          <a:srgbClr val="266099"/>
        </a:accent1>
        <a:accent2>
          <a:srgbClr val="806000"/>
        </a:accent2>
        <a:accent3>
          <a:srgbClr val="FBFBFB"/>
        </a:accent3>
        <a:accent4>
          <a:srgbClr val="000000"/>
        </a:accent4>
        <a:accent5>
          <a:srgbClr val="ACB6CA"/>
        </a:accent5>
        <a:accent6>
          <a:srgbClr val="735600"/>
        </a:accent6>
        <a:hlink>
          <a:srgbClr val="684285"/>
        </a:hlink>
        <a:folHlink>
          <a:srgbClr val="215E5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2C8019"/>
        </a:accent1>
        <a:accent2>
          <a:srgbClr val="5453A6"/>
        </a:accent2>
        <a:accent3>
          <a:srgbClr val="FFFFFF"/>
        </a:accent3>
        <a:accent4>
          <a:srgbClr val="000000"/>
        </a:accent4>
        <a:accent5>
          <a:srgbClr val="ACC0AB"/>
        </a:accent5>
        <a:accent6>
          <a:srgbClr val="4B4A96"/>
        </a:accent6>
        <a:hlink>
          <a:srgbClr val="8C383F"/>
        </a:hlink>
        <a:folHlink>
          <a:srgbClr val="735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freeppt_0016_slide</Template>
  <TotalTime>1021</TotalTime>
  <Words>548</Words>
  <Application>Microsoft Office PowerPoint</Application>
  <PresentationFormat>Экран (4:3)</PresentationFormat>
  <Paragraphs>80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freeppt_0016_slide</vt:lpstr>
      <vt:lpstr>1_Default Design</vt:lpstr>
      <vt:lpstr>    «Подарок  на  день  рождения»</vt:lpstr>
      <vt:lpstr>У моей сестры скоро  день рождения</vt:lpstr>
      <vt:lpstr>   Цели:  изготовить вышивку в подарок младшей сестре.  </vt:lpstr>
      <vt:lpstr>Из истории вышивания</vt:lpstr>
      <vt:lpstr>Слайд 5</vt:lpstr>
      <vt:lpstr>Слайд 6</vt:lpstr>
      <vt:lpstr>Выбор моделей:</vt:lpstr>
      <vt:lpstr>Слайд 8</vt:lpstr>
      <vt:lpstr>Выбор модели  «На лугу»</vt:lpstr>
      <vt:lpstr>Материалы:</vt:lpstr>
      <vt:lpstr>Слайд 11</vt:lpstr>
      <vt:lpstr>Технологические операции:</vt:lpstr>
      <vt:lpstr>Слайд 13</vt:lpstr>
      <vt:lpstr>Не сомневаюсь каждый рад иметь такой подарочек</vt:lpstr>
      <vt:lpstr>Вывод:</vt:lpstr>
      <vt:lpstr>Слайд 16</vt:lpstr>
    </vt:vector>
  </TitlesOfParts>
  <Company>Школа № 9 города Асбеста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творческого проекта   В Ы Ш И В К А «Подарок  на  день  рождения»</dc:title>
  <dc:creator>Учитель</dc:creator>
  <cp:lastModifiedBy>uzer</cp:lastModifiedBy>
  <cp:revision>17</cp:revision>
  <dcterms:created xsi:type="dcterms:W3CDTF">2011-02-15T03:36:20Z</dcterms:created>
  <dcterms:modified xsi:type="dcterms:W3CDTF">2016-05-13T06:16:24Z</dcterms:modified>
</cp:coreProperties>
</file>